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3"/>
  </p:notesMasterIdLst>
  <p:sldIdLst>
    <p:sldId id="256" r:id="rId2"/>
    <p:sldId id="257" r:id="rId3"/>
    <p:sldId id="259" r:id="rId4"/>
    <p:sldId id="261" r:id="rId5"/>
    <p:sldId id="312" r:id="rId6"/>
    <p:sldId id="313" r:id="rId7"/>
    <p:sldId id="314" r:id="rId8"/>
    <p:sldId id="315" r:id="rId9"/>
    <p:sldId id="332" r:id="rId10"/>
    <p:sldId id="333" r:id="rId11"/>
    <p:sldId id="334" r:id="rId12"/>
    <p:sldId id="335" r:id="rId13"/>
    <p:sldId id="317" r:id="rId14"/>
    <p:sldId id="309" r:id="rId15"/>
    <p:sldId id="319" r:id="rId16"/>
    <p:sldId id="318" r:id="rId17"/>
    <p:sldId id="320" r:id="rId18"/>
    <p:sldId id="321" r:id="rId19"/>
    <p:sldId id="310" r:id="rId20"/>
    <p:sldId id="322" r:id="rId21"/>
    <p:sldId id="323" r:id="rId22"/>
    <p:sldId id="325" r:id="rId23"/>
    <p:sldId id="338" r:id="rId24"/>
    <p:sldId id="324" r:id="rId25"/>
    <p:sldId id="336" r:id="rId26"/>
    <p:sldId id="311" r:id="rId27"/>
    <p:sldId id="326" r:id="rId28"/>
    <p:sldId id="328" r:id="rId29"/>
    <p:sldId id="329" r:id="rId30"/>
    <p:sldId id="330" r:id="rId31"/>
    <p:sldId id="331" r:id="rId32"/>
  </p:sldIdLst>
  <p:sldSz cx="9144000" cy="5143500" type="screen16x9"/>
  <p:notesSz cx="6858000" cy="9144000"/>
  <p:embeddedFontLst>
    <p:embeddedFont>
      <p:font typeface="Fredoka One" panose="02000000000000000000" pitchFamily="2" charset="77"/>
      <p:regular r:id="rId34"/>
    </p:embeddedFont>
    <p:embeddedFont>
      <p:font typeface="Raleway" pitchFamily="2" charset="77"/>
      <p:regular r:id="rId35"/>
      <p:bold r:id="rId36"/>
      <p:italic r:id="rId37"/>
      <p:bold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35A4CC-0817-4208-BB59-9AA9D3381175}">
  <a:tblStyle styleId="{9335A4CC-0817-4208-BB59-9AA9D33811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>
        <p:scale>
          <a:sx n="147" d="100"/>
          <a:sy n="147" d="100"/>
        </p:scale>
        <p:origin x="88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ceba84788_0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ceba84788_0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86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133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710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8ceba84788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8ceba84788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6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CUSTOM_1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723900" y="1763872"/>
            <a:ext cx="4314300" cy="13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4638675" y="3891175"/>
            <a:ext cx="37854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illustrations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3593993" y="923925"/>
            <a:ext cx="5102063" cy="2701287"/>
            <a:chOff x="847550" y="1140325"/>
            <a:chExt cx="6229625" cy="3298275"/>
          </a:xfrm>
        </p:grpSpPr>
        <p:sp>
          <p:nvSpPr>
            <p:cNvPr id="228" name="Google Shape;228;p28"/>
            <p:cNvSpPr/>
            <p:nvPr/>
          </p:nvSpPr>
          <p:spPr>
            <a:xfrm>
              <a:off x="936450" y="2929100"/>
              <a:ext cx="555825" cy="464275"/>
            </a:xfrm>
            <a:custGeom>
              <a:avLst/>
              <a:gdLst/>
              <a:ahLst/>
              <a:cxnLst/>
              <a:rect l="l" t="t" r="r" b="b"/>
              <a:pathLst>
                <a:path w="22233" h="18571" extrusionOk="0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286775" y="2931175"/>
              <a:ext cx="174025" cy="177100"/>
            </a:xfrm>
            <a:custGeom>
              <a:avLst/>
              <a:gdLst/>
              <a:ahLst/>
              <a:cxnLst/>
              <a:rect l="l" t="t" r="r" b="b"/>
              <a:pathLst>
                <a:path w="6961" h="7084" extrusionOk="0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318750" y="3794425"/>
              <a:ext cx="553225" cy="553225"/>
            </a:xfrm>
            <a:custGeom>
              <a:avLst/>
              <a:gdLst/>
              <a:ahLst/>
              <a:cxnLst/>
              <a:rect l="l" t="t" r="r" b="b"/>
              <a:pathLst>
                <a:path w="22129" h="22129" extrusionOk="0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496575" y="3969950"/>
              <a:ext cx="205950" cy="201900"/>
            </a:xfrm>
            <a:custGeom>
              <a:avLst/>
              <a:gdLst/>
              <a:ahLst/>
              <a:cxnLst/>
              <a:rect l="l" t="t" r="r" b="b"/>
              <a:pathLst>
                <a:path w="8238" h="8076" extrusionOk="0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786800" y="3847650"/>
              <a:ext cx="607925" cy="590950"/>
            </a:xfrm>
            <a:custGeom>
              <a:avLst/>
              <a:gdLst/>
              <a:ahLst/>
              <a:cxnLst/>
              <a:rect l="l" t="t" r="r" b="b"/>
              <a:pathLst>
                <a:path w="24317" h="23638" extrusionOk="0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881025" y="3957700"/>
              <a:ext cx="455200" cy="95975"/>
            </a:xfrm>
            <a:custGeom>
              <a:avLst/>
              <a:gdLst/>
              <a:ahLst/>
              <a:cxnLst/>
              <a:rect l="l" t="t" r="r" b="b"/>
              <a:pathLst>
                <a:path w="18208" h="3839" extrusionOk="0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872650" y="4235800"/>
              <a:ext cx="455975" cy="95225"/>
            </a:xfrm>
            <a:custGeom>
              <a:avLst/>
              <a:gdLst/>
              <a:ahLst/>
              <a:cxnLst/>
              <a:rect l="l" t="t" r="r" b="b"/>
              <a:pathLst>
                <a:path w="18239" h="3809" extrusionOk="0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815675" y="4138500"/>
              <a:ext cx="577525" cy="21175"/>
            </a:xfrm>
            <a:custGeom>
              <a:avLst/>
              <a:gdLst/>
              <a:ahLst/>
              <a:cxnLst/>
              <a:rect l="l" t="t" r="r" b="b"/>
              <a:pathLst>
                <a:path w="23101" h="847" extrusionOk="0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086200" y="3853700"/>
              <a:ext cx="23575" cy="577525"/>
            </a:xfrm>
            <a:custGeom>
              <a:avLst/>
              <a:gdLst/>
              <a:ahLst/>
              <a:cxnLst/>
              <a:rect l="l" t="t" r="r" b="b"/>
              <a:pathLst>
                <a:path w="943" h="23101" extrusionOk="0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946375" y="3852900"/>
              <a:ext cx="159600" cy="577650"/>
            </a:xfrm>
            <a:custGeom>
              <a:avLst/>
              <a:gdLst/>
              <a:ahLst/>
              <a:cxnLst/>
              <a:rect l="l" t="t" r="r" b="b"/>
              <a:pathLst>
                <a:path w="6384" h="23106" extrusionOk="0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096075" y="3853625"/>
              <a:ext cx="159600" cy="577675"/>
            </a:xfrm>
            <a:custGeom>
              <a:avLst/>
              <a:gdLst/>
              <a:ahLst/>
              <a:cxnLst/>
              <a:rect l="l" t="t" r="r" b="b"/>
              <a:pathLst>
                <a:path w="6384" h="23107" extrusionOk="0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214600" y="2491975"/>
              <a:ext cx="510675" cy="367800"/>
            </a:xfrm>
            <a:custGeom>
              <a:avLst/>
              <a:gdLst/>
              <a:ahLst/>
              <a:cxnLst/>
              <a:rect l="l" t="t" r="r" b="b"/>
              <a:pathLst>
                <a:path w="20427" h="14712" extrusionOk="0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214600" y="2492575"/>
              <a:ext cx="481025" cy="219775"/>
            </a:xfrm>
            <a:custGeom>
              <a:avLst/>
              <a:gdLst/>
              <a:ahLst/>
              <a:cxnLst/>
              <a:rect l="l" t="t" r="r" b="b"/>
              <a:pathLst>
                <a:path w="19241" h="8791" extrusionOk="0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242700" y="2649250"/>
              <a:ext cx="149725" cy="210550"/>
            </a:xfrm>
            <a:custGeom>
              <a:avLst/>
              <a:gdLst/>
              <a:ahLst/>
              <a:cxnLst/>
              <a:rect l="l" t="t" r="r" b="b"/>
              <a:pathLst>
                <a:path w="5989" h="8422" extrusionOk="0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49700" y="2631025"/>
              <a:ext cx="175575" cy="186250"/>
            </a:xfrm>
            <a:custGeom>
              <a:avLst/>
              <a:gdLst/>
              <a:ahLst/>
              <a:cxnLst/>
              <a:rect l="l" t="t" r="r" b="b"/>
              <a:pathLst>
                <a:path w="7023" h="7450" extrusionOk="0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08850" y="2305025"/>
              <a:ext cx="628450" cy="607725"/>
            </a:xfrm>
            <a:custGeom>
              <a:avLst/>
              <a:gdLst/>
              <a:ahLst/>
              <a:cxnLst/>
              <a:rect l="l" t="t" r="r" b="b"/>
              <a:pathLst>
                <a:path w="25138" h="24309" extrusionOk="0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602925" y="2380275"/>
              <a:ext cx="180100" cy="76750"/>
            </a:xfrm>
            <a:custGeom>
              <a:avLst/>
              <a:gdLst/>
              <a:ahLst/>
              <a:cxnLst/>
              <a:rect l="l" t="t" r="r" b="b"/>
              <a:pathLst>
                <a:path w="7204" h="3070" extrusionOk="0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425100" y="2432575"/>
              <a:ext cx="142875" cy="74725"/>
            </a:xfrm>
            <a:custGeom>
              <a:avLst/>
              <a:gdLst/>
              <a:ahLst/>
              <a:cxnLst/>
              <a:rect l="l" t="t" r="r" b="b"/>
              <a:pathLst>
                <a:path w="5715" h="2989" extrusionOk="0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460050" y="2451625"/>
              <a:ext cx="235600" cy="123250"/>
            </a:xfrm>
            <a:custGeom>
              <a:avLst/>
              <a:gdLst/>
              <a:ahLst/>
              <a:cxnLst/>
              <a:rect l="l" t="t" r="r" b="b"/>
              <a:pathLst>
                <a:path w="9424" h="4930" extrusionOk="0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89700" y="24972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517800" y="2550425"/>
              <a:ext cx="256125" cy="133875"/>
            </a:xfrm>
            <a:custGeom>
              <a:avLst/>
              <a:gdLst/>
              <a:ahLst/>
              <a:cxnLst/>
              <a:rect l="l" t="t" r="r" b="b"/>
              <a:pathLst>
                <a:path w="10245" h="5355" extrusionOk="0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545925" y="26036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574050" y="2656800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731325" y="3077850"/>
              <a:ext cx="57000" cy="49400"/>
            </a:xfrm>
            <a:custGeom>
              <a:avLst/>
              <a:gdLst/>
              <a:ahLst/>
              <a:cxnLst/>
              <a:rect l="l" t="t" r="r" b="b"/>
              <a:pathLst>
                <a:path w="2280" h="1976" extrusionOk="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690275" y="3045925"/>
              <a:ext cx="75275" cy="80575"/>
            </a:xfrm>
            <a:custGeom>
              <a:avLst/>
              <a:gdLst/>
              <a:ahLst/>
              <a:cxnLst/>
              <a:rect l="l" t="t" r="r" b="b"/>
              <a:pathLst>
                <a:path w="3011" h="3223" extrusionOk="0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692575" y="3093050"/>
              <a:ext cx="48650" cy="24325"/>
            </a:xfrm>
            <a:custGeom>
              <a:avLst/>
              <a:gdLst/>
              <a:ahLst/>
              <a:cxnLst/>
              <a:rect l="l" t="t" r="r" b="b"/>
              <a:pathLst>
                <a:path w="1946" h="973" extrusionOk="0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697875" y="3080125"/>
              <a:ext cx="48675" cy="25850"/>
            </a:xfrm>
            <a:custGeom>
              <a:avLst/>
              <a:gdLst/>
              <a:ahLst/>
              <a:cxnLst/>
              <a:rect l="l" t="t" r="r" b="b"/>
              <a:pathLst>
                <a:path w="1947" h="1034" extrusionOk="0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04725" y="3064925"/>
              <a:ext cx="49425" cy="26625"/>
            </a:xfrm>
            <a:custGeom>
              <a:avLst/>
              <a:gdLst/>
              <a:ahLst/>
              <a:cxnLst/>
              <a:rect l="l" t="t" r="r" b="b"/>
              <a:pathLst>
                <a:path w="1977" h="1065" extrusionOk="0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12325" y="3053525"/>
              <a:ext cx="48650" cy="24350"/>
            </a:xfrm>
            <a:custGeom>
              <a:avLst/>
              <a:gdLst/>
              <a:ahLst/>
              <a:cxnLst/>
              <a:rect l="l" t="t" r="r" b="b"/>
              <a:pathLst>
                <a:path w="1946" h="974" extrusionOk="0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93025" y="2930425"/>
              <a:ext cx="47900" cy="57025"/>
            </a:xfrm>
            <a:custGeom>
              <a:avLst/>
              <a:gdLst/>
              <a:ahLst/>
              <a:cxnLst/>
              <a:rect l="l" t="t" r="r" b="b"/>
              <a:pathLst>
                <a:path w="1916" h="2281" extrusionOk="0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091500" y="2890150"/>
              <a:ext cx="79075" cy="72975"/>
            </a:xfrm>
            <a:custGeom>
              <a:avLst/>
              <a:gdLst/>
              <a:ahLst/>
              <a:cxnLst/>
              <a:rect l="l" t="t" r="r" b="b"/>
              <a:pathLst>
                <a:path w="3163" h="2919" extrusionOk="0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101400" y="2891675"/>
              <a:ext cx="21300" cy="50175"/>
            </a:xfrm>
            <a:custGeom>
              <a:avLst/>
              <a:gdLst/>
              <a:ahLst/>
              <a:cxnLst/>
              <a:rect l="l" t="t" r="r" b="b"/>
              <a:pathLst>
                <a:path w="852" h="2007" extrusionOk="0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112025" y="2895475"/>
              <a:ext cx="23575" cy="50925"/>
            </a:xfrm>
            <a:custGeom>
              <a:avLst/>
              <a:gdLst/>
              <a:ahLst/>
              <a:cxnLst/>
              <a:rect l="l" t="t" r="r" b="b"/>
              <a:pathLst>
                <a:path w="943" h="2037" extrusionOk="0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127225" y="2902300"/>
              <a:ext cx="23575" cy="50950"/>
            </a:xfrm>
            <a:custGeom>
              <a:avLst/>
              <a:gdLst/>
              <a:ahLst/>
              <a:cxnLst/>
              <a:rect l="l" t="t" r="r" b="b"/>
              <a:pathLst>
                <a:path w="943" h="2038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140900" y="2909150"/>
              <a:ext cx="22075" cy="50175"/>
            </a:xfrm>
            <a:custGeom>
              <a:avLst/>
              <a:gdLst/>
              <a:ahLst/>
              <a:cxnLst/>
              <a:rect l="l" t="t" r="r" b="b"/>
              <a:pathLst>
                <a:path w="883" h="2007" extrusionOk="0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82550" y="2920550"/>
              <a:ext cx="56250" cy="66900"/>
            </a:xfrm>
            <a:custGeom>
              <a:avLst/>
              <a:gdLst/>
              <a:ahLst/>
              <a:cxnLst/>
              <a:rect l="l" t="t" r="r" b="b"/>
              <a:pathLst>
                <a:path w="2250" h="2676" extrusionOk="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847575" y="2871925"/>
              <a:ext cx="93500" cy="85875"/>
            </a:xfrm>
            <a:custGeom>
              <a:avLst/>
              <a:gdLst/>
              <a:ahLst/>
              <a:cxnLst/>
              <a:rect l="l" t="t" r="r" b="b"/>
              <a:pathLst>
                <a:path w="3740" h="3435" extrusionOk="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847575" y="2871925"/>
              <a:ext cx="70700" cy="29925"/>
            </a:xfrm>
            <a:custGeom>
              <a:avLst/>
              <a:gdLst/>
              <a:ahLst/>
              <a:cxnLst/>
              <a:rect l="l" t="t" r="r" b="b"/>
              <a:pathLst>
                <a:path w="2828" h="1197" extrusionOk="0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874175" y="2899275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887850" y="2893950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900775" y="2887875"/>
              <a:ext cx="20550" cy="49425"/>
            </a:xfrm>
            <a:custGeom>
              <a:avLst/>
              <a:gdLst/>
              <a:ahLst/>
              <a:cxnLst/>
              <a:rect l="l" t="t" r="r" b="b"/>
              <a:pathLst>
                <a:path w="822" h="1977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909900" y="2879500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859750" y="2900025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09275" y="2944975"/>
              <a:ext cx="608700" cy="534775"/>
            </a:xfrm>
            <a:custGeom>
              <a:avLst/>
              <a:gdLst/>
              <a:ahLst/>
              <a:cxnLst/>
              <a:rect l="l" t="t" r="r" b="b"/>
              <a:pathLst>
                <a:path w="24348" h="21391" extrusionOk="0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758675" y="2985600"/>
              <a:ext cx="508400" cy="449050"/>
            </a:xfrm>
            <a:custGeom>
              <a:avLst/>
              <a:gdLst/>
              <a:ahLst/>
              <a:cxnLst/>
              <a:rect l="l" t="t" r="r" b="b"/>
              <a:pathLst>
                <a:path w="20336" h="17962" extrusionOk="0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786025" y="2984775"/>
              <a:ext cx="453700" cy="451750"/>
            </a:xfrm>
            <a:custGeom>
              <a:avLst/>
              <a:gdLst/>
              <a:ahLst/>
              <a:cxnLst/>
              <a:rect l="l" t="t" r="r" b="b"/>
              <a:pathLst>
                <a:path w="18148" h="18070" extrusionOk="0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153050" y="3113800"/>
              <a:ext cx="68425" cy="31700"/>
            </a:xfrm>
            <a:custGeom>
              <a:avLst/>
              <a:gdLst/>
              <a:ahLst/>
              <a:cxnLst/>
              <a:rect l="l" t="t" r="r" b="b"/>
              <a:pathLst>
                <a:path w="2737" h="1268" extrusionOk="0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158375" y="3263250"/>
              <a:ext cx="70700" cy="25775"/>
            </a:xfrm>
            <a:custGeom>
              <a:avLst/>
              <a:gdLst/>
              <a:ahLst/>
              <a:cxnLst/>
              <a:rect l="l" t="t" r="r" b="b"/>
              <a:pathLst>
                <a:path w="2828" h="1031" extrusionOk="0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079350" y="3349875"/>
              <a:ext cx="34225" cy="67700"/>
            </a:xfrm>
            <a:custGeom>
              <a:avLst/>
              <a:gdLst/>
              <a:ahLst/>
              <a:cxnLst/>
              <a:rect l="l" t="t" r="r" b="b"/>
              <a:pathLst>
                <a:path w="1369" h="2708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934975" y="3356725"/>
              <a:ext cx="27375" cy="69950"/>
            </a:xfrm>
            <a:custGeom>
              <a:avLst/>
              <a:gdLst/>
              <a:ahLst/>
              <a:cxnLst/>
              <a:rect l="l" t="t" r="r" b="b"/>
              <a:pathLst>
                <a:path w="1095" h="2798" extrusionOk="0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806550" y="3278450"/>
              <a:ext cx="67650" cy="33225"/>
            </a:xfrm>
            <a:custGeom>
              <a:avLst/>
              <a:gdLst/>
              <a:ahLst/>
              <a:cxnLst/>
              <a:rect l="l" t="t" r="r" b="b"/>
              <a:pathLst>
                <a:path w="2706" h="1329" extrusionOk="0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795150" y="3136450"/>
              <a:ext cx="71450" cy="25000"/>
            </a:xfrm>
            <a:custGeom>
              <a:avLst/>
              <a:gdLst/>
              <a:ahLst/>
              <a:cxnLst/>
              <a:rect l="l" t="t" r="r" b="b"/>
              <a:pathLst>
                <a:path w="2858" h="1000" extrusionOk="0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908375" y="3006300"/>
              <a:ext cx="34975" cy="66250"/>
            </a:xfrm>
            <a:custGeom>
              <a:avLst/>
              <a:gdLst/>
              <a:ahLst/>
              <a:cxnLst/>
              <a:rect l="l" t="t" r="r" b="b"/>
              <a:pathLst>
                <a:path w="1399" h="2650" extrusionOk="0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061125" y="2992700"/>
              <a:ext cx="25100" cy="70725"/>
            </a:xfrm>
            <a:custGeom>
              <a:avLst/>
              <a:gdLst/>
              <a:ahLst/>
              <a:cxnLst/>
              <a:rect l="l" t="t" r="r" b="b"/>
              <a:pathLst>
                <a:path w="1004" h="2829" extrusionOk="0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150775" y="3105525"/>
              <a:ext cx="66900" cy="34650"/>
            </a:xfrm>
            <a:custGeom>
              <a:avLst/>
              <a:gdLst/>
              <a:ahLst/>
              <a:cxnLst/>
              <a:rect l="l" t="t" r="r" b="b"/>
              <a:pathLst>
                <a:path w="2676" h="1386" extrusionOk="0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741200" y="3020100"/>
              <a:ext cx="98050" cy="297125"/>
            </a:xfrm>
            <a:custGeom>
              <a:avLst/>
              <a:gdLst/>
              <a:ahLst/>
              <a:cxnLst/>
              <a:rect l="l" t="t" r="r" b="b"/>
              <a:pathLst>
                <a:path w="3922" h="11885" extrusionOk="0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855950" y="2978300"/>
              <a:ext cx="46375" cy="26625"/>
            </a:xfrm>
            <a:custGeom>
              <a:avLst/>
              <a:gdLst/>
              <a:ahLst/>
              <a:cxnLst/>
              <a:rect l="l" t="t" r="r" b="b"/>
              <a:pathLst>
                <a:path w="1855" h="1065" extrusionOk="0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899250" y="3041375"/>
              <a:ext cx="419075" cy="409675"/>
            </a:xfrm>
            <a:custGeom>
              <a:avLst/>
              <a:gdLst/>
              <a:ahLst/>
              <a:cxnLst/>
              <a:rect l="l" t="t" r="r" b="b"/>
              <a:pathLst>
                <a:path w="16763" h="16387" extrusionOk="0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022350" y="3076325"/>
              <a:ext cx="44875" cy="169050"/>
            </a:xfrm>
            <a:custGeom>
              <a:avLst/>
              <a:gdLst/>
              <a:ahLst/>
              <a:cxnLst/>
              <a:rect l="l" t="t" r="r" b="b"/>
              <a:pathLst>
                <a:path w="1795" h="6762" extrusionOk="0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001850" y="3037575"/>
              <a:ext cx="36500" cy="179350"/>
            </a:xfrm>
            <a:custGeom>
              <a:avLst/>
              <a:gdLst/>
              <a:ahLst/>
              <a:cxnLst/>
              <a:rect l="l" t="t" r="r" b="b"/>
              <a:pathLst>
                <a:path w="1460" h="7174" extrusionOk="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022350" y="3037575"/>
              <a:ext cx="16000" cy="162625"/>
            </a:xfrm>
            <a:custGeom>
              <a:avLst/>
              <a:gdLst/>
              <a:ahLst/>
              <a:cxnLst/>
              <a:rect l="l" t="t" r="r" b="b"/>
              <a:pathLst>
                <a:path w="640" h="6505" extrusionOk="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986650" y="3190225"/>
              <a:ext cx="63150" cy="52375"/>
            </a:xfrm>
            <a:custGeom>
              <a:avLst/>
              <a:gdLst/>
              <a:ahLst/>
              <a:cxnLst/>
              <a:rect l="l" t="t" r="r" b="b"/>
              <a:pathLst>
                <a:path w="2526" h="2095" extrusionOk="0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980225" y="3188675"/>
              <a:ext cx="65725" cy="55650"/>
            </a:xfrm>
            <a:custGeom>
              <a:avLst/>
              <a:gdLst/>
              <a:ahLst/>
              <a:cxnLst/>
              <a:rect l="l" t="t" r="r" b="b"/>
              <a:pathLst>
                <a:path w="2629" h="2226" extrusionOk="0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994250" y="3196900"/>
              <a:ext cx="47525" cy="39125"/>
            </a:xfrm>
            <a:custGeom>
              <a:avLst/>
              <a:gdLst/>
              <a:ahLst/>
              <a:cxnLst/>
              <a:rect l="l" t="t" r="r" b="b"/>
              <a:pathLst>
                <a:path w="1901" h="1565" extrusionOk="0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200150" y="3571575"/>
              <a:ext cx="484075" cy="399450"/>
            </a:xfrm>
            <a:custGeom>
              <a:avLst/>
              <a:gdLst/>
              <a:ahLst/>
              <a:cxnLst/>
              <a:rect l="l" t="t" r="r" b="b"/>
              <a:pathLst>
                <a:path w="19363" h="15978" extrusionOk="0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395450" y="3724500"/>
              <a:ext cx="115525" cy="121625"/>
            </a:xfrm>
            <a:custGeom>
              <a:avLst/>
              <a:gdLst/>
              <a:ahLst/>
              <a:cxnLst/>
              <a:rect l="l" t="t" r="r" b="b"/>
              <a:pathLst>
                <a:path w="4621" h="4865" extrusionOk="0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582350" y="3302775"/>
              <a:ext cx="367075" cy="321450"/>
            </a:xfrm>
            <a:custGeom>
              <a:avLst/>
              <a:gdLst/>
              <a:ahLst/>
              <a:cxnLst/>
              <a:rect l="l" t="t" r="r" b="b"/>
              <a:pathLst>
                <a:path w="14683" h="12858" extrusionOk="0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583875" y="3292125"/>
              <a:ext cx="368575" cy="322225"/>
            </a:xfrm>
            <a:custGeom>
              <a:avLst/>
              <a:gdLst/>
              <a:ahLst/>
              <a:cxnLst/>
              <a:rect l="l" t="t" r="r" b="b"/>
              <a:pathLst>
                <a:path w="14743" h="12889" extrusionOk="0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599075" y="3311125"/>
              <a:ext cx="337425" cy="285750"/>
            </a:xfrm>
            <a:custGeom>
              <a:avLst/>
              <a:gdLst/>
              <a:ahLst/>
              <a:cxnLst/>
              <a:rect l="l" t="t" r="r" b="b"/>
              <a:pathLst>
                <a:path w="13497" h="11430" extrusionOk="0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735850" y="3083150"/>
              <a:ext cx="499275" cy="411125"/>
            </a:xfrm>
            <a:custGeom>
              <a:avLst/>
              <a:gdLst/>
              <a:ahLst/>
              <a:cxnLst/>
              <a:rect l="l" t="t" r="r" b="b"/>
              <a:pathLst>
                <a:path w="19971" h="16445" extrusionOk="0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734350" y="3082400"/>
              <a:ext cx="501550" cy="412650"/>
            </a:xfrm>
            <a:custGeom>
              <a:avLst/>
              <a:gdLst/>
              <a:ahLst/>
              <a:cxnLst/>
              <a:rect l="l" t="t" r="r" b="b"/>
              <a:pathLst>
                <a:path w="20062" h="16506" extrusionOk="0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753350" y="3108250"/>
              <a:ext cx="463550" cy="360950"/>
            </a:xfrm>
            <a:custGeom>
              <a:avLst/>
              <a:gdLst/>
              <a:ahLst/>
              <a:cxnLst/>
              <a:rect l="l" t="t" r="r" b="b"/>
              <a:pathLst>
                <a:path w="18542" h="14438" extrusionOk="0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91175" y="3562625"/>
              <a:ext cx="329050" cy="313875"/>
            </a:xfrm>
            <a:custGeom>
              <a:avLst/>
              <a:gdLst/>
              <a:ahLst/>
              <a:cxnLst/>
              <a:rect l="l" t="t" r="r" b="b"/>
              <a:pathLst>
                <a:path w="13162" h="12555" extrusionOk="0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111225" y="3702175"/>
              <a:ext cx="150500" cy="160650"/>
            </a:xfrm>
            <a:custGeom>
              <a:avLst/>
              <a:gdLst/>
              <a:ahLst/>
              <a:cxnLst/>
              <a:rect l="l" t="t" r="r" b="b"/>
              <a:pathLst>
                <a:path w="6020" h="6426" extrusionOk="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165175" y="3849750"/>
              <a:ext cx="118575" cy="46675"/>
            </a:xfrm>
            <a:custGeom>
              <a:avLst/>
              <a:gdLst/>
              <a:ahLst/>
              <a:cxnLst/>
              <a:rect l="l" t="t" r="r" b="b"/>
              <a:pathLst>
                <a:path w="4743" h="1867" extrusionOk="0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8625" y="3870775"/>
              <a:ext cx="124125" cy="69850"/>
            </a:xfrm>
            <a:custGeom>
              <a:avLst/>
              <a:gdLst/>
              <a:ahLst/>
              <a:cxnLst/>
              <a:rect l="l" t="t" r="r" b="b"/>
              <a:pathLst>
                <a:path w="4965" h="2794" extrusionOk="0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042075" y="3604150"/>
              <a:ext cx="65375" cy="174475"/>
            </a:xfrm>
            <a:custGeom>
              <a:avLst/>
              <a:gdLst/>
              <a:ahLst/>
              <a:cxnLst/>
              <a:rect l="l" t="t" r="r" b="b"/>
              <a:pathLst>
                <a:path w="2615" h="6979" extrusionOk="0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120350" y="3582675"/>
              <a:ext cx="34975" cy="19550"/>
            </a:xfrm>
            <a:custGeom>
              <a:avLst/>
              <a:gdLst/>
              <a:ahLst/>
              <a:cxnLst/>
              <a:rect l="l" t="t" r="r" b="b"/>
              <a:pathLst>
                <a:path w="1399" h="782" extrusionOk="0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222175" y="3922650"/>
              <a:ext cx="47900" cy="17700"/>
            </a:xfrm>
            <a:custGeom>
              <a:avLst/>
              <a:gdLst/>
              <a:ahLst/>
              <a:cxnLst/>
              <a:rect l="l" t="t" r="r" b="b"/>
              <a:pathLst>
                <a:path w="1916" h="708" extrusionOk="0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194825" y="3889325"/>
              <a:ext cx="82075" cy="25250"/>
            </a:xfrm>
            <a:custGeom>
              <a:avLst/>
              <a:gdLst/>
              <a:ahLst/>
              <a:cxnLst/>
              <a:rect l="l" t="t" r="r" b="b"/>
              <a:pathLst>
                <a:path w="3283" h="1010" extrusionOk="0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206225" y="3903075"/>
              <a:ext cx="67650" cy="22075"/>
            </a:xfrm>
            <a:custGeom>
              <a:avLst/>
              <a:gdLst/>
              <a:ahLst/>
              <a:cxnLst/>
              <a:rect l="l" t="t" r="r" b="b"/>
              <a:pathLst>
                <a:path w="2706" h="883" extrusionOk="0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571750" y="3108175"/>
              <a:ext cx="769050" cy="548450"/>
            </a:xfrm>
            <a:custGeom>
              <a:avLst/>
              <a:gdLst/>
              <a:ahLst/>
              <a:cxnLst/>
              <a:rect l="l" t="t" r="r" b="b"/>
              <a:pathLst>
                <a:path w="30762" h="21938" extrusionOk="0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102200" y="3118875"/>
              <a:ext cx="243200" cy="257625"/>
            </a:xfrm>
            <a:custGeom>
              <a:avLst/>
              <a:gdLst/>
              <a:ahLst/>
              <a:cxnLst/>
              <a:rect l="l" t="t" r="r" b="b"/>
              <a:pathLst>
                <a:path w="9728" h="10305" extrusionOk="0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206300" y="3294400"/>
              <a:ext cx="396700" cy="294125"/>
            </a:xfrm>
            <a:custGeom>
              <a:avLst/>
              <a:gdLst/>
              <a:ahLst/>
              <a:cxnLst/>
              <a:rect l="l" t="t" r="r" b="b"/>
              <a:pathLst>
                <a:path w="15868" h="11765" extrusionOk="0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323325" y="3469225"/>
              <a:ext cx="25875" cy="24100"/>
            </a:xfrm>
            <a:custGeom>
              <a:avLst/>
              <a:gdLst/>
              <a:ahLst/>
              <a:cxnLst/>
              <a:rect l="l" t="t" r="r" b="b"/>
              <a:pathLst>
                <a:path w="1035" h="964" extrusionOk="0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324100" y="3420300"/>
              <a:ext cx="278900" cy="168225"/>
            </a:xfrm>
            <a:custGeom>
              <a:avLst/>
              <a:gdLst/>
              <a:ahLst/>
              <a:cxnLst/>
              <a:rect l="l" t="t" r="r" b="b"/>
              <a:pathLst>
                <a:path w="11156" h="6729" extrusionOk="0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401600" y="3430825"/>
              <a:ext cx="19775" cy="30025"/>
            </a:xfrm>
            <a:custGeom>
              <a:avLst/>
              <a:gdLst/>
              <a:ahLst/>
              <a:cxnLst/>
              <a:rect l="l" t="t" r="r" b="b"/>
              <a:pathLst>
                <a:path w="791" h="1201" extrusionOk="0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6445000" y="3425800"/>
              <a:ext cx="11350" cy="30550"/>
            </a:xfrm>
            <a:custGeom>
              <a:avLst/>
              <a:gdLst/>
              <a:ahLst/>
              <a:cxnLst/>
              <a:rect l="l" t="t" r="r" b="b"/>
              <a:pathLst>
                <a:path w="454" h="1222" extrusionOk="0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6482950" y="3421250"/>
              <a:ext cx="9875" cy="28425"/>
            </a:xfrm>
            <a:custGeom>
              <a:avLst/>
              <a:gdLst/>
              <a:ahLst/>
              <a:cxnLst/>
              <a:rect l="l" t="t" r="r" b="b"/>
              <a:pathLst>
                <a:path w="395" h="1137" extrusionOk="0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6371200" y="3400250"/>
              <a:ext cx="28150" cy="18875"/>
            </a:xfrm>
            <a:custGeom>
              <a:avLst/>
              <a:gdLst/>
              <a:ahLst/>
              <a:cxnLst/>
              <a:rect l="l" t="t" r="r" b="b"/>
              <a:pathLst>
                <a:path w="1126" h="755" extrusionOk="0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6332450" y="3367050"/>
              <a:ext cx="50950" cy="18575"/>
            </a:xfrm>
            <a:custGeom>
              <a:avLst/>
              <a:gdLst/>
              <a:ahLst/>
              <a:cxnLst/>
              <a:rect l="l" t="t" r="r" b="b"/>
              <a:pathLst>
                <a:path w="2038" h="743" extrusionOk="0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362075" y="3325950"/>
              <a:ext cx="25875" cy="49900"/>
            </a:xfrm>
            <a:custGeom>
              <a:avLst/>
              <a:gdLst/>
              <a:ahLst/>
              <a:cxnLst/>
              <a:rect l="l" t="t" r="r" b="b"/>
              <a:pathLst>
                <a:path w="1035" h="1996" extrusionOk="0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805075" y="2586200"/>
              <a:ext cx="528150" cy="772825"/>
            </a:xfrm>
            <a:custGeom>
              <a:avLst/>
              <a:gdLst/>
              <a:ahLst/>
              <a:cxnLst/>
              <a:rect l="l" t="t" r="r" b="b"/>
              <a:pathLst>
                <a:path w="21126" h="30913" extrusionOk="0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08125" y="2704725"/>
              <a:ext cx="25850" cy="104150"/>
            </a:xfrm>
            <a:custGeom>
              <a:avLst/>
              <a:gdLst/>
              <a:ahLst/>
              <a:cxnLst/>
              <a:rect l="l" t="t" r="r" b="b"/>
              <a:pathLst>
                <a:path w="1034" h="4166" extrusionOk="0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791400" y="2706250"/>
              <a:ext cx="21300" cy="103375"/>
            </a:xfrm>
            <a:custGeom>
              <a:avLst/>
              <a:gdLst/>
              <a:ahLst/>
              <a:cxnLst/>
              <a:rect l="l" t="t" r="r" b="b"/>
              <a:pathLst>
                <a:path w="852" h="4135" extrusionOk="0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957025" y="2748800"/>
              <a:ext cx="726475" cy="988650"/>
            </a:xfrm>
            <a:custGeom>
              <a:avLst/>
              <a:gdLst/>
              <a:ahLst/>
              <a:cxnLst/>
              <a:rect l="l" t="t" r="r" b="b"/>
              <a:pathLst>
                <a:path w="29059" h="39546" extrusionOk="0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272375" y="2368675"/>
              <a:ext cx="2472725" cy="1291275"/>
            </a:xfrm>
            <a:custGeom>
              <a:avLst/>
              <a:gdLst/>
              <a:ahLst/>
              <a:cxnLst/>
              <a:rect l="l" t="t" r="r" b="b"/>
              <a:pathLst>
                <a:path w="98909" h="51651" extrusionOk="0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286050" y="2365825"/>
              <a:ext cx="2410425" cy="1295650"/>
            </a:xfrm>
            <a:custGeom>
              <a:avLst/>
              <a:gdLst/>
              <a:ahLst/>
              <a:cxnLst/>
              <a:rect l="l" t="t" r="r" b="b"/>
              <a:pathLst>
                <a:path w="96417" h="51826" extrusionOk="0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468425" y="3510225"/>
              <a:ext cx="1002325" cy="632250"/>
            </a:xfrm>
            <a:custGeom>
              <a:avLst/>
              <a:gdLst/>
              <a:ahLst/>
              <a:cxnLst/>
              <a:rect l="l" t="t" r="r" b="b"/>
              <a:pathLst>
                <a:path w="40093" h="25290" extrusionOk="0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161450" y="2261975"/>
              <a:ext cx="1093500" cy="501300"/>
            </a:xfrm>
            <a:custGeom>
              <a:avLst/>
              <a:gdLst/>
              <a:ahLst/>
              <a:cxnLst/>
              <a:rect l="l" t="t" r="r" b="b"/>
              <a:pathLst>
                <a:path w="43740" h="20052" extrusionOk="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6134875" y="2353600"/>
              <a:ext cx="942300" cy="956800"/>
            </a:xfrm>
            <a:custGeom>
              <a:avLst/>
              <a:gdLst/>
              <a:ahLst/>
              <a:cxnLst/>
              <a:rect l="l" t="t" r="r" b="b"/>
              <a:pathLst>
                <a:path w="37692" h="38272" extrusionOk="0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230600" y="3438775"/>
              <a:ext cx="149700" cy="168750"/>
            </a:xfrm>
            <a:custGeom>
              <a:avLst/>
              <a:gdLst/>
              <a:ahLst/>
              <a:cxnLst/>
              <a:rect l="l" t="t" r="r" b="b"/>
              <a:pathLst>
                <a:path w="5988" h="6750" extrusionOk="0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479075" y="2635575"/>
              <a:ext cx="2598100" cy="915700"/>
            </a:xfrm>
            <a:custGeom>
              <a:avLst/>
              <a:gdLst/>
              <a:ahLst/>
              <a:cxnLst/>
              <a:rect l="l" t="t" r="r" b="b"/>
              <a:pathLst>
                <a:path w="103924" h="36628" extrusionOk="0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5314950" y="2553525"/>
              <a:ext cx="237125" cy="932400"/>
            </a:xfrm>
            <a:custGeom>
              <a:avLst/>
              <a:gdLst/>
              <a:ahLst/>
              <a:cxnLst/>
              <a:rect l="l" t="t" r="r" b="b"/>
              <a:pathLst>
                <a:path w="9485" h="37296" extrusionOk="0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085450" y="2986750"/>
              <a:ext cx="1103375" cy="309200"/>
            </a:xfrm>
            <a:custGeom>
              <a:avLst/>
              <a:gdLst/>
              <a:ahLst/>
              <a:cxnLst/>
              <a:rect l="l" t="t" r="r" b="b"/>
              <a:pathLst>
                <a:path w="44135" h="12368" extrusionOk="0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631825" y="2669775"/>
              <a:ext cx="483325" cy="449125"/>
            </a:xfrm>
            <a:custGeom>
              <a:avLst/>
              <a:gdLst/>
              <a:ahLst/>
              <a:cxnLst/>
              <a:rect l="l" t="t" r="r" b="b"/>
              <a:pathLst>
                <a:path w="19333" h="17965" extrusionOk="0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613600" y="2668275"/>
              <a:ext cx="501550" cy="452150"/>
            </a:xfrm>
            <a:custGeom>
              <a:avLst/>
              <a:gdLst/>
              <a:ahLst/>
              <a:cxnLst/>
              <a:rect l="l" t="t" r="r" b="b"/>
              <a:pathLst>
                <a:path w="20062" h="18086" extrusionOk="0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95950" y="2225800"/>
              <a:ext cx="829825" cy="450450"/>
            </a:xfrm>
            <a:custGeom>
              <a:avLst/>
              <a:gdLst/>
              <a:ahLst/>
              <a:cxnLst/>
              <a:rect l="l" t="t" r="r" b="b"/>
              <a:pathLst>
                <a:path w="33193" h="18018" extrusionOk="0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761775" y="3438025"/>
              <a:ext cx="217350" cy="244725"/>
            </a:xfrm>
            <a:custGeom>
              <a:avLst/>
              <a:gdLst/>
              <a:ahLst/>
              <a:cxnLst/>
              <a:rect l="l" t="t" r="r" b="b"/>
              <a:pathLst>
                <a:path w="8694" h="9789" extrusionOk="0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831675" y="3629525"/>
              <a:ext cx="377700" cy="286500"/>
            </a:xfrm>
            <a:custGeom>
              <a:avLst/>
              <a:gdLst/>
              <a:ahLst/>
              <a:cxnLst/>
              <a:rect l="l" t="t" r="r" b="b"/>
              <a:pathLst>
                <a:path w="15108" h="11460" extrusionOk="0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923625" y="3799650"/>
              <a:ext cx="26625" cy="23700"/>
            </a:xfrm>
            <a:custGeom>
              <a:avLst/>
              <a:gdLst/>
              <a:ahLst/>
              <a:cxnLst/>
              <a:rect l="l" t="t" r="r" b="b"/>
              <a:pathLst>
                <a:path w="1065" h="948" extrusionOk="0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5907675" y="3802775"/>
              <a:ext cx="301700" cy="113250"/>
            </a:xfrm>
            <a:custGeom>
              <a:avLst/>
              <a:gdLst/>
              <a:ahLst/>
              <a:cxnLst/>
              <a:rect l="l" t="t" r="r" b="b"/>
              <a:pathLst>
                <a:path w="12068" h="4530" extrusionOk="0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007225" y="3779050"/>
              <a:ext cx="22825" cy="26800"/>
            </a:xfrm>
            <a:custGeom>
              <a:avLst/>
              <a:gdLst/>
              <a:ahLst/>
              <a:cxnLst/>
              <a:rect l="l" t="t" r="r" b="b"/>
              <a:pathLst>
                <a:path w="913" h="1072" extrusionOk="0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049775" y="3781175"/>
              <a:ext cx="16750" cy="29225"/>
            </a:xfrm>
            <a:custGeom>
              <a:avLst/>
              <a:gdLst/>
              <a:ahLst/>
              <a:cxnLst/>
              <a:rect l="l" t="t" r="r" b="b"/>
              <a:pathLst>
                <a:path w="670" h="1169" extrusionOk="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6090075" y="3783700"/>
              <a:ext cx="9125" cy="29050"/>
            </a:xfrm>
            <a:custGeom>
              <a:avLst/>
              <a:gdLst/>
              <a:ahLst/>
              <a:cxnLst/>
              <a:rect l="l" t="t" r="r" b="b"/>
              <a:pathLst>
                <a:path w="365" h="1162" extrusionOk="0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5984425" y="3743700"/>
              <a:ext cx="31175" cy="14350"/>
            </a:xfrm>
            <a:custGeom>
              <a:avLst/>
              <a:gdLst/>
              <a:ahLst/>
              <a:cxnLst/>
              <a:rect l="l" t="t" r="r" b="b"/>
              <a:pathLst>
                <a:path w="1247" h="574" extrusionOk="0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5954025" y="3702650"/>
              <a:ext cx="51700" cy="18075"/>
            </a:xfrm>
            <a:custGeom>
              <a:avLst/>
              <a:gdLst/>
              <a:ahLst/>
              <a:cxnLst/>
              <a:rect l="l" t="t" r="r" b="b"/>
              <a:pathLst>
                <a:path w="2068" h="723" extrusionOk="0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992025" y="3666475"/>
              <a:ext cx="22825" cy="51225"/>
            </a:xfrm>
            <a:custGeom>
              <a:avLst/>
              <a:gdLst/>
              <a:ahLst/>
              <a:cxnLst/>
              <a:rect l="l" t="t" r="r" b="b"/>
              <a:pathLst>
                <a:path w="913" h="2049" extrusionOk="0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928925" y="2323275"/>
              <a:ext cx="1057050" cy="1329825"/>
            </a:xfrm>
            <a:custGeom>
              <a:avLst/>
              <a:gdLst/>
              <a:ahLst/>
              <a:cxnLst/>
              <a:rect l="l" t="t" r="r" b="b"/>
              <a:pathLst>
                <a:path w="42282" h="53193" extrusionOk="0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565725" y="2947900"/>
              <a:ext cx="40300" cy="98050"/>
            </a:xfrm>
            <a:custGeom>
              <a:avLst/>
              <a:gdLst/>
              <a:ahLst/>
              <a:cxnLst/>
              <a:rect l="l" t="t" r="r" b="b"/>
              <a:pathLst>
                <a:path w="1612" h="392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5556600" y="2941825"/>
              <a:ext cx="15225" cy="104125"/>
            </a:xfrm>
            <a:custGeom>
              <a:avLst/>
              <a:gdLst/>
              <a:ahLst/>
              <a:cxnLst/>
              <a:rect l="l" t="t" r="r" b="b"/>
              <a:pathLst>
                <a:path w="609" h="4165" extrusionOk="0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020875" y="2460825"/>
              <a:ext cx="777400" cy="1183150"/>
            </a:xfrm>
            <a:custGeom>
              <a:avLst/>
              <a:gdLst/>
              <a:ahLst/>
              <a:cxnLst/>
              <a:rect l="l" t="t" r="r" b="b"/>
              <a:pathLst>
                <a:path w="31096" h="47326" extrusionOk="0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240475" y="2411425"/>
              <a:ext cx="407325" cy="141350"/>
            </a:xfrm>
            <a:custGeom>
              <a:avLst/>
              <a:gdLst/>
              <a:ahLst/>
              <a:cxnLst/>
              <a:rect l="l" t="t" r="r" b="b"/>
              <a:pathLst>
                <a:path w="16293" h="5654" extrusionOk="0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716150" y="2391625"/>
              <a:ext cx="194575" cy="82125"/>
            </a:xfrm>
            <a:custGeom>
              <a:avLst/>
              <a:gdLst/>
              <a:ahLst/>
              <a:cxnLst/>
              <a:rect l="l" t="t" r="r" b="b"/>
              <a:pathLst>
                <a:path w="7783" h="3285" extrusionOk="0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052025" y="1573250"/>
              <a:ext cx="905075" cy="883025"/>
            </a:xfrm>
            <a:custGeom>
              <a:avLst/>
              <a:gdLst/>
              <a:ahLst/>
              <a:cxnLst/>
              <a:rect l="l" t="t" r="r" b="b"/>
              <a:pathLst>
                <a:path w="36203" h="35321" extrusionOk="0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550525" y="1833900"/>
              <a:ext cx="135275" cy="310075"/>
            </a:xfrm>
            <a:custGeom>
              <a:avLst/>
              <a:gdLst/>
              <a:ahLst/>
              <a:cxnLst/>
              <a:rect l="l" t="t" r="r" b="b"/>
              <a:pathLst>
                <a:path w="5411" h="12403" extrusionOk="0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51575" y="1615825"/>
              <a:ext cx="660375" cy="894400"/>
            </a:xfrm>
            <a:custGeom>
              <a:avLst/>
              <a:gdLst/>
              <a:ahLst/>
              <a:cxnLst/>
              <a:rect l="l" t="t" r="r" b="b"/>
              <a:pathLst>
                <a:path w="26415" h="35776" extrusionOk="0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5191850" y="1706250"/>
              <a:ext cx="623900" cy="807775"/>
            </a:xfrm>
            <a:custGeom>
              <a:avLst/>
              <a:gdLst/>
              <a:ahLst/>
              <a:cxnLst/>
              <a:rect l="l" t="t" r="r" b="b"/>
              <a:pathLst>
                <a:path w="24956" h="32311" extrusionOk="0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5211600" y="1617125"/>
              <a:ext cx="144425" cy="35200"/>
            </a:xfrm>
            <a:custGeom>
              <a:avLst/>
              <a:gdLst/>
              <a:ahLst/>
              <a:cxnLst/>
              <a:rect l="l" t="t" r="r" b="b"/>
              <a:pathLst>
                <a:path w="5777" h="1408" extrusionOk="0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764800" y="2203400"/>
              <a:ext cx="73750" cy="21275"/>
            </a:xfrm>
            <a:custGeom>
              <a:avLst/>
              <a:gdLst/>
              <a:ahLst/>
              <a:cxnLst/>
              <a:rect l="l" t="t" r="r" b="b"/>
              <a:pathLst>
                <a:path w="2950" h="851" extrusionOk="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126500" y="1893175"/>
              <a:ext cx="90450" cy="25850"/>
            </a:xfrm>
            <a:custGeom>
              <a:avLst/>
              <a:gdLst/>
              <a:ahLst/>
              <a:cxnLst/>
              <a:rect l="l" t="t" r="r" b="b"/>
              <a:pathLst>
                <a:path w="3618" h="1034" extrusionOk="0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110550" y="1975225"/>
              <a:ext cx="135275" cy="25125"/>
            </a:xfrm>
            <a:custGeom>
              <a:avLst/>
              <a:gdLst/>
              <a:ahLst/>
              <a:cxnLst/>
              <a:rect l="l" t="t" r="r" b="b"/>
              <a:pathLst>
                <a:path w="5411" h="1005" extrusionOk="0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197925" y="1856700"/>
              <a:ext cx="291075" cy="490150"/>
            </a:xfrm>
            <a:custGeom>
              <a:avLst/>
              <a:gdLst/>
              <a:ahLst/>
              <a:cxnLst/>
              <a:rect l="l" t="t" r="r" b="b"/>
              <a:pathLst>
                <a:path w="11643" h="19606" extrusionOk="0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245800" y="1912375"/>
              <a:ext cx="209750" cy="45725"/>
            </a:xfrm>
            <a:custGeom>
              <a:avLst/>
              <a:gdLst/>
              <a:ahLst/>
              <a:cxnLst/>
              <a:rect l="l" t="t" r="r" b="b"/>
              <a:pathLst>
                <a:path w="8390" h="1829" extrusionOk="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229075" y="1843025"/>
              <a:ext cx="199125" cy="50175"/>
            </a:xfrm>
            <a:custGeom>
              <a:avLst/>
              <a:gdLst/>
              <a:ahLst/>
              <a:cxnLst/>
              <a:rect l="l" t="t" r="r" b="b"/>
              <a:pathLst>
                <a:path w="7965" h="2007" extrusionOk="0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424375" y="1789825"/>
              <a:ext cx="214325" cy="130725"/>
            </a:xfrm>
            <a:custGeom>
              <a:avLst/>
              <a:gdLst/>
              <a:ahLst/>
              <a:cxnLst/>
              <a:rect l="l" t="t" r="r" b="b"/>
              <a:pathLst>
                <a:path w="8573" h="5229" extrusionOk="0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448700" y="1880625"/>
              <a:ext cx="178600" cy="85525"/>
            </a:xfrm>
            <a:custGeom>
              <a:avLst/>
              <a:gdLst/>
              <a:ahLst/>
              <a:cxnLst/>
              <a:rect l="l" t="t" r="r" b="b"/>
              <a:pathLst>
                <a:path w="7144" h="3421" extrusionOk="0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633350" y="1932400"/>
              <a:ext cx="139850" cy="28500"/>
            </a:xfrm>
            <a:custGeom>
              <a:avLst/>
              <a:gdLst/>
              <a:ahLst/>
              <a:cxnLst/>
              <a:rect l="l" t="t" r="r" b="b"/>
              <a:pathLst>
                <a:path w="5594" h="1140" extrusionOk="0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609800" y="1976000"/>
              <a:ext cx="177825" cy="54175"/>
            </a:xfrm>
            <a:custGeom>
              <a:avLst/>
              <a:gdLst/>
              <a:ahLst/>
              <a:cxnLst/>
              <a:rect l="l" t="t" r="r" b="b"/>
              <a:pathLst>
                <a:path w="7113" h="2167" extrusionOk="0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608275" y="1897725"/>
              <a:ext cx="47900" cy="242450"/>
            </a:xfrm>
            <a:custGeom>
              <a:avLst/>
              <a:gdLst/>
              <a:ahLst/>
              <a:cxnLst/>
              <a:rect l="l" t="t" r="r" b="b"/>
              <a:pathLst>
                <a:path w="1916" h="9698" extrusionOk="0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438050" y="1225225"/>
              <a:ext cx="66900" cy="145925"/>
            </a:xfrm>
            <a:custGeom>
              <a:avLst/>
              <a:gdLst/>
              <a:ahLst/>
              <a:cxnLst/>
              <a:rect l="l" t="t" r="r" b="b"/>
              <a:pathLst>
                <a:path w="2676" h="5837" extrusionOk="0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469225" y="1140325"/>
              <a:ext cx="338175" cy="290100"/>
            </a:xfrm>
            <a:custGeom>
              <a:avLst/>
              <a:gdLst/>
              <a:ahLst/>
              <a:cxnLst/>
              <a:rect l="l" t="t" r="r" b="b"/>
              <a:pathLst>
                <a:path w="13527" h="11604" extrusionOk="0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411450" y="1200550"/>
              <a:ext cx="390625" cy="523400"/>
            </a:xfrm>
            <a:custGeom>
              <a:avLst/>
              <a:gdLst/>
              <a:ahLst/>
              <a:cxnLst/>
              <a:rect l="l" t="t" r="r" b="b"/>
              <a:pathLst>
                <a:path w="15625" h="20936" extrusionOk="0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548250" y="1545150"/>
              <a:ext cx="82850" cy="78300"/>
            </a:xfrm>
            <a:custGeom>
              <a:avLst/>
              <a:gdLst/>
              <a:ahLst/>
              <a:cxnLst/>
              <a:rect l="l" t="t" r="r" b="b"/>
              <a:pathLst>
                <a:path w="3314" h="3132" extrusionOk="0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5488200" y="1192750"/>
              <a:ext cx="129225" cy="204800"/>
            </a:xfrm>
            <a:custGeom>
              <a:avLst/>
              <a:gdLst/>
              <a:ahLst/>
              <a:cxnLst/>
              <a:rect l="l" t="t" r="r" b="b"/>
              <a:pathLst>
                <a:path w="5169" h="8192" extrusionOk="0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452300" y="1334000"/>
              <a:ext cx="73925" cy="81425"/>
            </a:xfrm>
            <a:custGeom>
              <a:avLst/>
              <a:gdLst/>
              <a:ahLst/>
              <a:cxnLst/>
              <a:rect l="l" t="t" r="r" b="b"/>
              <a:pathLst>
                <a:path w="2957" h="3257" extrusionOk="0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475300" y="1349850"/>
              <a:ext cx="28125" cy="44550"/>
            </a:xfrm>
            <a:custGeom>
              <a:avLst/>
              <a:gdLst/>
              <a:ahLst/>
              <a:cxnLst/>
              <a:rect l="l" t="t" r="r" b="b"/>
              <a:pathLst>
                <a:path w="1125" h="1782" extrusionOk="0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552800" y="1171150"/>
              <a:ext cx="232550" cy="130525"/>
            </a:xfrm>
            <a:custGeom>
              <a:avLst/>
              <a:gdLst/>
              <a:ahLst/>
              <a:cxnLst/>
              <a:rect l="l" t="t" r="r" b="b"/>
              <a:pathLst>
                <a:path w="9302" h="5221" extrusionOk="0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629550" y="1140875"/>
              <a:ext cx="142125" cy="158850"/>
            </a:xfrm>
            <a:custGeom>
              <a:avLst/>
              <a:gdLst/>
              <a:ahLst/>
              <a:cxnLst/>
              <a:rect l="l" t="t" r="r" b="b"/>
              <a:pathLst>
                <a:path w="5685" h="6354" extrusionOk="0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574850" y="1156075"/>
              <a:ext cx="178600" cy="144400"/>
            </a:xfrm>
            <a:custGeom>
              <a:avLst/>
              <a:gdLst/>
              <a:ahLst/>
              <a:cxnLst/>
              <a:rect l="l" t="t" r="r" b="b"/>
              <a:pathLst>
                <a:path w="7144" h="5776" extrusionOk="0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711625" y="1397350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712375" y="1384650"/>
              <a:ext cx="45625" cy="20875"/>
            </a:xfrm>
            <a:custGeom>
              <a:avLst/>
              <a:gdLst/>
              <a:ahLst/>
              <a:cxnLst/>
              <a:rect l="l" t="t" r="r" b="b"/>
              <a:pathLst>
                <a:path w="1825" h="835" extrusionOk="0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594600" y="1363625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595350" y="1346525"/>
              <a:ext cx="44875" cy="20875"/>
            </a:xfrm>
            <a:custGeom>
              <a:avLst/>
              <a:gdLst/>
              <a:ahLst/>
              <a:cxnLst/>
              <a:rect l="l" t="t" r="r" b="b"/>
              <a:pathLst>
                <a:path w="1795" h="835" extrusionOk="0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652350" y="1369600"/>
              <a:ext cx="34225" cy="108700"/>
            </a:xfrm>
            <a:custGeom>
              <a:avLst/>
              <a:gdLst/>
              <a:ahLst/>
              <a:cxnLst/>
              <a:rect l="l" t="t" r="r" b="b"/>
              <a:pathLst>
                <a:path w="1369" h="4348" extrusionOk="0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608275" y="1466125"/>
              <a:ext cx="33450" cy="46300"/>
            </a:xfrm>
            <a:custGeom>
              <a:avLst/>
              <a:gdLst/>
              <a:ahLst/>
              <a:cxnLst/>
              <a:rect l="l" t="t" r="r" b="b"/>
              <a:pathLst>
                <a:path w="1338" h="1852" extrusionOk="0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602200" y="1302050"/>
              <a:ext cx="57775" cy="20550"/>
            </a:xfrm>
            <a:custGeom>
              <a:avLst/>
              <a:gdLst/>
              <a:ahLst/>
              <a:cxnLst/>
              <a:rect l="l" t="t" r="r" b="b"/>
              <a:pathLst>
                <a:path w="2311" h="822" extrusionOk="0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5724525" y="1348525"/>
              <a:ext cx="41825" cy="21600"/>
            </a:xfrm>
            <a:custGeom>
              <a:avLst/>
              <a:gdLst/>
              <a:ahLst/>
              <a:cxnLst/>
              <a:rect l="l" t="t" r="r" b="b"/>
              <a:pathLst>
                <a:path w="1673" h="864" extrusionOk="0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492000" y="2423575"/>
              <a:ext cx="83625" cy="79050"/>
            </a:xfrm>
            <a:custGeom>
              <a:avLst/>
              <a:gdLst/>
              <a:ahLst/>
              <a:cxnLst/>
              <a:rect l="l" t="t" r="r" b="b"/>
              <a:pathLst>
                <a:path w="3345" h="3162" extrusionOk="0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001875" y="2319850"/>
              <a:ext cx="494725" cy="160925"/>
            </a:xfrm>
            <a:custGeom>
              <a:avLst/>
              <a:gdLst/>
              <a:ahLst/>
              <a:cxnLst/>
              <a:rect l="l" t="t" r="r" b="b"/>
              <a:pathLst>
                <a:path w="19789" h="6437" extrusionOk="0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419050" y="2438775"/>
              <a:ext cx="101850" cy="80150"/>
            </a:xfrm>
            <a:custGeom>
              <a:avLst/>
              <a:gdLst/>
              <a:ahLst/>
              <a:cxnLst/>
              <a:rect l="l" t="t" r="r" b="b"/>
              <a:pathLst>
                <a:path w="4074" h="3206" extrusionOk="0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423625" y="2442250"/>
              <a:ext cx="96525" cy="75875"/>
            </a:xfrm>
            <a:custGeom>
              <a:avLst/>
              <a:gdLst/>
              <a:ahLst/>
              <a:cxnLst/>
              <a:rect l="l" t="t" r="r" b="b"/>
              <a:pathLst>
                <a:path w="3861" h="3035" extrusionOk="0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433500" y="2456250"/>
              <a:ext cx="16750" cy="11425"/>
            </a:xfrm>
            <a:custGeom>
              <a:avLst/>
              <a:gdLst/>
              <a:ahLst/>
              <a:cxnLst/>
              <a:rect l="l" t="t" r="r" b="b"/>
              <a:pathLst>
                <a:path w="670" h="457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457050" y="2456250"/>
              <a:ext cx="14475" cy="12175"/>
            </a:xfrm>
            <a:custGeom>
              <a:avLst/>
              <a:gdLst/>
              <a:ahLst/>
              <a:cxnLst/>
              <a:rect l="l" t="t" r="r" b="b"/>
              <a:pathLst>
                <a:path w="579" h="487" extrusionOk="0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458575" y="2481325"/>
              <a:ext cx="21300" cy="31950"/>
            </a:xfrm>
            <a:custGeom>
              <a:avLst/>
              <a:gdLst/>
              <a:ahLst/>
              <a:cxnLst/>
              <a:rect l="l" t="t" r="r" b="b"/>
              <a:pathLst>
                <a:path w="852" h="1278" extrusionOk="0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5494300" y="2460050"/>
              <a:ext cx="7625" cy="36500"/>
            </a:xfrm>
            <a:custGeom>
              <a:avLst/>
              <a:gdLst/>
              <a:ahLst/>
              <a:cxnLst/>
              <a:rect l="l" t="t" r="r" b="b"/>
              <a:pathLst>
                <a:path w="305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5448700" y="2457025"/>
              <a:ext cx="52450" cy="37250"/>
            </a:xfrm>
            <a:custGeom>
              <a:avLst/>
              <a:gdLst/>
              <a:ahLst/>
              <a:cxnLst/>
              <a:rect l="l" t="t" r="r" b="b"/>
              <a:pathLst>
                <a:path w="2098" h="1490" extrusionOk="0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444125" y="2446375"/>
              <a:ext cx="25125" cy="45625"/>
            </a:xfrm>
            <a:custGeom>
              <a:avLst/>
              <a:gdLst/>
              <a:ahLst/>
              <a:cxnLst/>
              <a:rect l="l" t="t" r="r" b="b"/>
              <a:pathLst>
                <a:path w="1005" h="1825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466925" y="2474500"/>
              <a:ext cx="38025" cy="38775"/>
            </a:xfrm>
            <a:custGeom>
              <a:avLst/>
              <a:gdLst/>
              <a:ahLst/>
              <a:cxnLst/>
              <a:rect l="l" t="t" r="r" b="b"/>
              <a:pathLst>
                <a:path w="1521" h="1551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933500" y="2416950"/>
              <a:ext cx="300925" cy="67450"/>
            </a:xfrm>
            <a:custGeom>
              <a:avLst/>
              <a:gdLst/>
              <a:ahLst/>
              <a:cxnLst/>
              <a:rect l="l" t="t" r="r" b="b"/>
              <a:pathLst>
                <a:path w="12037" h="2698" extrusionOk="0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289850" y="2289025"/>
              <a:ext cx="645950" cy="299550"/>
            </a:xfrm>
            <a:custGeom>
              <a:avLst/>
              <a:gdLst/>
              <a:ahLst/>
              <a:cxnLst/>
              <a:rect l="l" t="t" r="r" b="b"/>
              <a:pathLst>
                <a:path w="25838" h="11982" extrusionOk="0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371175" y="2231775"/>
              <a:ext cx="155800" cy="59600"/>
            </a:xfrm>
            <a:custGeom>
              <a:avLst/>
              <a:gdLst/>
              <a:ahLst/>
              <a:cxnLst/>
              <a:rect l="l" t="t" r="r" b="b"/>
              <a:pathLst>
                <a:path w="6232" h="2384" extrusionOk="0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20875" y="2324025"/>
              <a:ext cx="158075" cy="76025"/>
            </a:xfrm>
            <a:custGeom>
              <a:avLst/>
              <a:gdLst/>
              <a:ahLst/>
              <a:cxnLst/>
              <a:rect l="l" t="t" r="r" b="b"/>
              <a:pathLst>
                <a:path w="6323" h="3041" extrusionOk="0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72075" y="2375700"/>
              <a:ext cx="78300" cy="164925"/>
            </a:xfrm>
            <a:custGeom>
              <a:avLst/>
              <a:gdLst/>
              <a:ahLst/>
              <a:cxnLst/>
              <a:rect l="l" t="t" r="r" b="b"/>
              <a:pathLst>
                <a:path w="3132" h="6597" extrusionOk="0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836225" y="2393175"/>
              <a:ext cx="5350" cy="51700"/>
            </a:xfrm>
            <a:custGeom>
              <a:avLst/>
              <a:gdLst/>
              <a:ahLst/>
              <a:cxnLst/>
              <a:rect l="l" t="t" r="r" b="b"/>
              <a:pathLst>
                <a:path w="214" h="2068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05075" y="2453225"/>
              <a:ext cx="66125" cy="107150"/>
            </a:xfrm>
            <a:custGeom>
              <a:avLst/>
              <a:gdLst/>
              <a:ahLst/>
              <a:cxnLst/>
              <a:rect l="l" t="t" r="r" b="b"/>
              <a:pathLst>
                <a:path w="2645" h="4286" extrusionOk="0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24375" y="2370375"/>
              <a:ext cx="71450" cy="57025"/>
            </a:xfrm>
            <a:custGeom>
              <a:avLst/>
              <a:gdLst/>
              <a:ahLst/>
              <a:cxnLst/>
              <a:rect l="l" t="t" r="r" b="b"/>
              <a:pathLst>
                <a:path w="2858" h="228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078625" y="2325550"/>
              <a:ext cx="12175" cy="91225"/>
            </a:xfrm>
            <a:custGeom>
              <a:avLst/>
              <a:gdLst/>
              <a:ahLst/>
              <a:cxnLst/>
              <a:rect l="l" t="t" r="r" b="b"/>
              <a:pathLst>
                <a:path w="487" h="3649" extrusionOk="0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192600" y="2351400"/>
              <a:ext cx="16000" cy="76750"/>
            </a:xfrm>
            <a:custGeom>
              <a:avLst/>
              <a:gdLst/>
              <a:ahLst/>
              <a:cxnLst/>
              <a:rect l="l" t="t" r="r" b="b"/>
              <a:pathLst>
                <a:path w="640" h="3070" extrusionOk="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89125" y="2399250"/>
              <a:ext cx="6100" cy="30425"/>
            </a:xfrm>
            <a:custGeom>
              <a:avLst/>
              <a:gdLst/>
              <a:ahLst/>
              <a:cxnLst/>
              <a:rect l="l" t="t" r="r" b="b"/>
              <a:pathLst>
                <a:path w="244" h="1217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422100" y="2430425"/>
              <a:ext cx="2300" cy="44100"/>
            </a:xfrm>
            <a:custGeom>
              <a:avLst/>
              <a:gdLst/>
              <a:ahLst/>
              <a:cxnLst/>
              <a:rect l="l" t="t" r="r" b="b"/>
              <a:pathLst>
                <a:path w="92" h="1764" extrusionOk="0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82425" y="2425100"/>
              <a:ext cx="367050" cy="140900"/>
            </a:xfrm>
            <a:custGeom>
              <a:avLst/>
              <a:gdLst/>
              <a:ahLst/>
              <a:cxnLst/>
              <a:rect l="l" t="t" r="r" b="b"/>
              <a:pathLst>
                <a:path w="14682" h="5636" extrusionOk="0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104475" y="2434975"/>
              <a:ext cx="18250" cy="63100"/>
            </a:xfrm>
            <a:custGeom>
              <a:avLst/>
              <a:gdLst/>
              <a:ahLst/>
              <a:cxnLst/>
              <a:rect l="l" t="t" r="r" b="b"/>
              <a:pathLst>
                <a:path w="730" h="2524" extrusionOk="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083200" y="2476200"/>
              <a:ext cx="23575" cy="3625"/>
            </a:xfrm>
            <a:custGeom>
              <a:avLst/>
              <a:gdLst/>
              <a:ahLst/>
              <a:cxnLst/>
              <a:rect l="l" t="t" r="r" b="b"/>
              <a:pathLst>
                <a:path w="943" h="145" extrusionOk="0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5090775" y="2446000"/>
              <a:ext cx="20550" cy="8000"/>
            </a:xfrm>
            <a:custGeom>
              <a:avLst/>
              <a:gdLst/>
              <a:ahLst/>
              <a:cxnLst/>
              <a:rect l="l" t="t" r="r" b="b"/>
              <a:pathLst>
                <a:path w="822" h="320" extrusionOk="0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105975" y="2427000"/>
              <a:ext cx="346550" cy="138475"/>
            </a:xfrm>
            <a:custGeom>
              <a:avLst/>
              <a:gdLst/>
              <a:ahLst/>
              <a:cxnLst/>
              <a:rect l="l" t="t" r="r" b="b"/>
              <a:pathLst>
                <a:path w="13862" h="5539" extrusionOk="0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143975" y="2441825"/>
              <a:ext cx="18275" cy="114000"/>
            </a:xfrm>
            <a:custGeom>
              <a:avLst/>
              <a:gdLst/>
              <a:ahLst/>
              <a:cxnLst/>
              <a:rect l="l" t="t" r="r" b="b"/>
              <a:pathLst>
                <a:path w="731" h="4560" extrusionOk="0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5235925" y="2500325"/>
              <a:ext cx="13700" cy="53225"/>
            </a:xfrm>
            <a:custGeom>
              <a:avLst/>
              <a:gdLst/>
              <a:ahLst/>
              <a:cxnLst/>
              <a:rect l="l" t="t" r="r" b="b"/>
              <a:pathLst>
                <a:path w="548" h="2129" extrusionOk="0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223000" y="2467650"/>
              <a:ext cx="5350" cy="31175"/>
            </a:xfrm>
            <a:custGeom>
              <a:avLst/>
              <a:gdLst/>
              <a:ahLst/>
              <a:cxnLst/>
              <a:rect l="l" t="t" r="r" b="b"/>
              <a:pathLst>
                <a:path w="214" h="1247" extrusionOk="0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238200" y="2434975"/>
              <a:ext cx="7625" cy="28900"/>
            </a:xfrm>
            <a:custGeom>
              <a:avLst/>
              <a:gdLst/>
              <a:ahLst/>
              <a:cxnLst/>
              <a:rect l="l" t="t" r="r" b="b"/>
              <a:pathLst>
                <a:path w="305" h="115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02025" y="2428900"/>
              <a:ext cx="9150" cy="24350"/>
            </a:xfrm>
            <a:custGeom>
              <a:avLst/>
              <a:gdLst/>
              <a:ahLst/>
              <a:cxnLst/>
              <a:rect l="l" t="t" r="r" b="b"/>
              <a:pathLst>
                <a:path w="366" h="974" extrusionOk="0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337000" y="2448650"/>
              <a:ext cx="25100" cy="57775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368900" y="2437250"/>
              <a:ext cx="6875" cy="8400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115900" y="2485775"/>
              <a:ext cx="335100" cy="53475"/>
            </a:xfrm>
            <a:custGeom>
              <a:avLst/>
              <a:gdLst/>
              <a:ahLst/>
              <a:cxnLst/>
              <a:rect l="l" t="t" r="r" b="b"/>
              <a:pathLst>
                <a:path w="13404" h="2139" extrusionOk="0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111300" y="2463850"/>
              <a:ext cx="181650" cy="20550"/>
            </a:xfrm>
            <a:custGeom>
              <a:avLst/>
              <a:gdLst/>
              <a:ahLst/>
              <a:cxnLst/>
              <a:rect l="l" t="t" r="r" b="b"/>
              <a:pathLst>
                <a:path w="7266" h="822" extrusionOk="0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124975" y="2434950"/>
              <a:ext cx="264475" cy="18300"/>
            </a:xfrm>
            <a:custGeom>
              <a:avLst/>
              <a:gdLst/>
              <a:ahLst/>
              <a:cxnLst/>
              <a:rect l="l" t="t" r="r" b="b"/>
              <a:pathLst>
                <a:path w="10579" h="732" extrusionOk="0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213125" y="2446050"/>
              <a:ext cx="235600" cy="57350"/>
            </a:xfrm>
            <a:custGeom>
              <a:avLst/>
              <a:gdLst/>
              <a:ahLst/>
              <a:cxnLst/>
              <a:rect l="l" t="t" r="r" b="b"/>
              <a:pathLst>
                <a:path w="9424" h="2294" extrusionOk="0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200200" y="2454550"/>
              <a:ext cx="117050" cy="14150"/>
            </a:xfrm>
            <a:custGeom>
              <a:avLst/>
              <a:gdLst/>
              <a:ahLst/>
              <a:cxnLst/>
              <a:rect l="l" t="t" r="r" b="b"/>
              <a:pathLst>
                <a:path w="4682" h="566" extrusionOk="0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320250" y="2254800"/>
              <a:ext cx="949900" cy="295700"/>
            </a:xfrm>
            <a:custGeom>
              <a:avLst/>
              <a:gdLst/>
              <a:ahLst/>
              <a:cxnLst/>
              <a:rect l="l" t="t" r="r" b="b"/>
              <a:pathLst>
                <a:path w="37996" h="11828" extrusionOk="0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508700" y="2228275"/>
              <a:ext cx="294875" cy="225725"/>
            </a:xfrm>
            <a:custGeom>
              <a:avLst/>
              <a:gdLst/>
              <a:ahLst/>
              <a:cxnLst/>
              <a:rect l="l" t="t" r="r" b="b"/>
              <a:pathLst>
                <a:path w="11795" h="9029" extrusionOk="0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934250" y="2330750"/>
              <a:ext cx="307025" cy="51825"/>
            </a:xfrm>
            <a:custGeom>
              <a:avLst/>
              <a:gdLst/>
              <a:ahLst/>
              <a:cxnLst/>
              <a:rect l="l" t="t" r="r" b="b"/>
              <a:pathLst>
                <a:path w="12281" h="2073" extrusionOk="0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004150" y="2327075"/>
              <a:ext cx="44100" cy="88925"/>
            </a:xfrm>
            <a:custGeom>
              <a:avLst/>
              <a:gdLst/>
              <a:ahLst/>
              <a:cxnLst/>
              <a:rect l="l" t="t" r="r" b="b"/>
              <a:pathLst>
                <a:path w="1764" h="355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5135625" y="2327075"/>
              <a:ext cx="14450" cy="93500"/>
            </a:xfrm>
            <a:custGeom>
              <a:avLst/>
              <a:gdLst/>
              <a:ahLst/>
              <a:cxnLst/>
              <a:rect l="l" t="t" r="r" b="b"/>
              <a:pathLst>
                <a:path w="578" h="3740" extrusionOk="0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867375" y="2425850"/>
              <a:ext cx="63100" cy="62350"/>
            </a:xfrm>
            <a:custGeom>
              <a:avLst/>
              <a:gdLst/>
              <a:ahLst/>
              <a:cxnLst/>
              <a:rect l="l" t="t" r="r" b="b"/>
              <a:pathLst>
                <a:path w="2524" h="2494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779225" y="2391675"/>
              <a:ext cx="8400" cy="67650"/>
            </a:xfrm>
            <a:custGeom>
              <a:avLst/>
              <a:gdLst/>
              <a:ahLst/>
              <a:cxnLst/>
              <a:rect l="l" t="t" r="r" b="b"/>
              <a:pathLst>
                <a:path w="336" h="2706" extrusionOk="0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760225" y="2486650"/>
              <a:ext cx="22825" cy="95775"/>
            </a:xfrm>
            <a:custGeom>
              <a:avLst/>
              <a:gdLst/>
              <a:ahLst/>
              <a:cxnLst/>
              <a:rect l="l" t="t" r="r" b="b"/>
              <a:pathLst>
                <a:path w="913" h="383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893975" y="2384075"/>
              <a:ext cx="6100" cy="14450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577850" y="2348350"/>
              <a:ext cx="131500" cy="118575"/>
            </a:xfrm>
            <a:custGeom>
              <a:avLst/>
              <a:gdLst/>
              <a:ahLst/>
              <a:cxnLst/>
              <a:rect l="l" t="t" r="r" b="b"/>
              <a:pathLst>
                <a:path w="5260" h="4743" extrusionOk="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455525" y="2253375"/>
              <a:ext cx="139825" cy="64600"/>
            </a:xfrm>
            <a:custGeom>
              <a:avLst/>
              <a:gdLst/>
              <a:ahLst/>
              <a:cxnLst/>
              <a:rect l="l" t="t" r="r" b="b"/>
              <a:pathLst>
                <a:path w="5593" h="2584" extrusionOk="0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367400" y="2420550"/>
              <a:ext cx="3050" cy="11400"/>
            </a:xfrm>
            <a:custGeom>
              <a:avLst/>
              <a:gdLst/>
              <a:ahLst/>
              <a:cxnLst/>
              <a:rect l="l" t="t" r="r" b="b"/>
              <a:pathLst>
                <a:path w="122" h="456" extrusionOk="0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741250" y="2416750"/>
              <a:ext cx="252325" cy="222050"/>
            </a:xfrm>
            <a:custGeom>
              <a:avLst/>
              <a:gdLst/>
              <a:ahLst/>
              <a:cxnLst/>
              <a:rect l="l" t="t" r="r" b="b"/>
              <a:pathLst>
                <a:path w="10093" h="8882" extrusionOk="0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896275" y="2505650"/>
              <a:ext cx="50925" cy="120075"/>
            </a:xfrm>
            <a:custGeom>
              <a:avLst/>
              <a:gdLst/>
              <a:ahLst/>
              <a:cxnLst/>
              <a:rect l="l" t="t" r="r" b="b"/>
              <a:pathLst>
                <a:path w="2037" h="4803" extrusionOk="0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920600" y="2494450"/>
              <a:ext cx="53200" cy="115325"/>
            </a:xfrm>
            <a:custGeom>
              <a:avLst/>
              <a:gdLst/>
              <a:ahLst/>
              <a:cxnLst/>
              <a:rect l="l" t="t" r="r" b="b"/>
              <a:pathLst>
                <a:path w="2128" h="4613" extrusionOk="0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5871200" y="2530725"/>
              <a:ext cx="58525" cy="101100"/>
            </a:xfrm>
            <a:custGeom>
              <a:avLst/>
              <a:gdLst/>
              <a:ahLst/>
              <a:cxnLst/>
              <a:rect l="l" t="t" r="r" b="b"/>
              <a:pathLst>
                <a:path w="2341" h="4044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874225" y="2439900"/>
              <a:ext cx="72225" cy="41600"/>
            </a:xfrm>
            <a:custGeom>
              <a:avLst/>
              <a:gdLst/>
              <a:ahLst/>
              <a:cxnLst/>
              <a:rect l="l" t="t" r="r" b="b"/>
              <a:pathLst>
                <a:path w="2889" h="1664" extrusionOk="0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0" r:id="rId5"/>
    <p:sldLayoutId id="2147483661" r:id="rId6"/>
    <p:sldLayoutId id="2147483663" r:id="rId7"/>
    <p:sldLayoutId id="2147483673" r:id="rId8"/>
    <p:sldLayoutId id="2147483674" r:id="rId9"/>
    <p:sldLayoutId id="2147483675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128107" y="685903"/>
            <a:ext cx="8768136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Promising Round trips</a:t>
            </a:r>
            <a:br>
              <a:rPr lang="en-US" sz="4000" dirty="0"/>
            </a:br>
            <a:r>
              <a:rPr lang="en-US" sz="4000" dirty="0"/>
              <a:t>in the U.S.</a:t>
            </a:r>
            <a:endParaRPr sz="4000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-589175" y="3103406"/>
            <a:ext cx="4410300" cy="1008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Keming Wu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Estimated time: 20 mins</a:t>
            </a:r>
            <a:endParaRPr dirty="0"/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0C48-4186-576C-D793-5F2EE0C9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&amp; Null Value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E3ACC0-1AE4-6474-E802-E14A20824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57"/>
          <a:stretch/>
        </p:blipFill>
        <p:spPr>
          <a:xfrm>
            <a:off x="679269" y="1317363"/>
            <a:ext cx="3350260" cy="1672515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BEA3DF0-FCC6-FD6F-8C71-48B94B9E5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7"/>
          <a:stretch/>
        </p:blipFill>
        <p:spPr>
          <a:xfrm>
            <a:off x="679269" y="3289517"/>
            <a:ext cx="3365073" cy="1672515"/>
          </a:xfrm>
          <a:prstGeom prst="rect">
            <a:avLst/>
          </a:prstGeom>
        </p:spPr>
      </p:pic>
      <p:pic>
        <p:nvPicPr>
          <p:cNvPr id="11" name="Picture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D94E200-2D48-DF47-7F4D-FF61C0918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69003"/>
            <a:ext cx="2762221" cy="2446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DF771E-E3A8-1C34-EC0F-F90E4B86DF76}"/>
              </a:ext>
            </a:extLst>
          </p:cNvPr>
          <p:cNvSpPr txBox="1"/>
          <p:nvPr/>
        </p:nvSpPr>
        <p:spPr>
          <a:xfrm>
            <a:off x="4464872" y="1405777"/>
            <a:ext cx="3216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Reasonable dep range: [-10, 480]</a:t>
            </a:r>
          </a:p>
          <a:p>
            <a:r>
              <a:rPr lang="en-US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Reasonable arr range: [-60, 480]</a:t>
            </a:r>
          </a:p>
        </p:txBody>
      </p:sp>
    </p:spTree>
    <p:extLst>
      <p:ext uri="{BB962C8B-B14F-4D97-AF65-F5344CB8AC3E}">
        <p14:creationId xmlns:p14="http://schemas.microsoft.com/office/powerpoint/2010/main" val="224284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89AB-AEA5-2C73-826A-050F7CD5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&amp; Null Value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A6C544D-4C4B-512C-5BDE-8EA4A573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58"/>
          <a:stretch/>
        </p:blipFill>
        <p:spPr>
          <a:xfrm>
            <a:off x="783953" y="1402080"/>
            <a:ext cx="3104344" cy="1637304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DF1EE11-5265-E53A-D637-B84D0E93F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64"/>
          <a:stretch/>
        </p:blipFill>
        <p:spPr>
          <a:xfrm>
            <a:off x="783953" y="3316351"/>
            <a:ext cx="3163614" cy="1637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B7F98D-2DE6-CEF6-E34D-D4CCD3D76226}"/>
              </a:ext>
            </a:extLst>
          </p:cNvPr>
          <p:cNvSpPr txBox="1"/>
          <p:nvPr/>
        </p:nvSpPr>
        <p:spPr>
          <a:xfrm>
            <a:off x="4316896" y="1482029"/>
            <a:ext cx="3903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Reasonable time range: [15, 700]</a:t>
            </a:r>
          </a:p>
          <a:p>
            <a:r>
              <a:rPr lang="en-US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Reasonable distance range: [31, 5100]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2BE3253-B6E1-AD55-7B9D-F08DEB2F9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05249"/>
            <a:ext cx="2820243" cy="263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3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8AD5-0858-D705-6AB5-BDEC650F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&amp; Null Value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5BB62EE-A93C-8A9E-2DAF-0FACEF098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76" y="2089150"/>
            <a:ext cx="1612900" cy="4826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223A5B9-887D-57D7-71E7-8F7419A0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9"/>
          <a:stretch/>
        </p:blipFill>
        <p:spPr>
          <a:xfrm>
            <a:off x="5001806" y="1996984"/>
            <a:ext cx="2352040" cy="2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30D99C-BF1B-E832-271F-E5C54948C29B}"/>
              </a:ext>
            </a:extLst>
          </p:cNvPr>
          <p:cNvSpPr txBox="1"/>
          <p:nvPr/>
        </p:nvSpPr>
        <p:spPr>
          <a:xfrm>
            <a:off x="1599823" y="1457856"/>
            <a:ext cx="5108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Airport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63D7-E08F-8EC4-A7F5-6C4C320DD361}"/>
              </a:ext>
            </a:extLst>
          </p:cNvPr>
          <p:cNvSpPr txBox="1"/>
          <p:nvPr/>
        </p:nvSpPr>
        <p:spPr>
          <a:xfrm>
            <a:off x="5703925" y="1457856"/>
            <a:ext cx="5108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Flights</a:t>
            </a:r>
            <a:endParaRPr lang="en-US" sz="1400" dirty="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  <p:extLst>
      <p:ext uri="{BB962C8B-B14F-4D97-AF65-F5344CB8AC3E}">
        <p14:creationId xmlns:p14="http://schemas.microsoft.com/office/powerpoint/2010/main" val="3711417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CA49-FD93-65E8-005D-A66B50F0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Ticket Price</a:t>
            </a:r>
          </a:p>
        </p:txBody>
      </p:sp>
      <p:graphicFrame>
        <p:nvGraphicFramePr>
          <p:cNvPr id="4" name="Google Shape;1856;p60">
            <a:extLst>
              <a:ext uri="{FF2B5EF4-FFF2-40B4-BE49-F238E27FC236}">
                <a16:creationId xmlns:a16="http://schemas.microsoft.com/office/drawing/2014/main" id="{67130F0B-700F-A316-D209-BD0BA518D4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7379195"/>
              </p:ext>
            </p:extLst>
          </p:nvPr>
        </p:nvGraphicFramePr>
        <p:xfrm>
          <a:off x="789628" y="1765056"/>
          <a:ext cx="2989892" cy="2146844"/>
        </p:xfrm>
        <a:graphic>
          <a:graphicData uri="http://schemas.openxmlformats.org/drawingml/2006/table">
            <a:tbl>
              <a:tblPr>
                <a:noFill/>
                <a:tableStyleId>{9335A4CC-0817-4208-BB59-9AA9D3381175}</a:tableStyleId>
              </a:tblPr>
              <a:tblGrid>
                <a:gridCol w="965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20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ORIGIN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DESTINATION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FARE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430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500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246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332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38464"/>
                  </a:ext>
                </a:extLst>
              </a:tr>
            </a:tbl>
          </a:graphicData>
        </a:graphic>
      </p:graphicFrame>
      <p:graphicFrame>
        <p:nvGraphicFramePr>
          <p:cNvPr id="5" name="Google Shape;1856;p60">
            <a:extLst>
              <a:ext uri="{FF2B5EF4-FFF2-40B4-BE49-F238E27FC236}">
                <a16:creationId xmlns:a16="http://schemas.microsoft.com/office/drawing/2014/main" id="{8855F020-32A6-5F5F-51CF-5397EA373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226379"/>
              </p:ext>
            </p:extLst>
          </p:nvPr>
        </p:nvGraphicFramePr>
        <p:xfrm>
          <a:off x="5191811" y="2161266"/>
          <a:ext cx="2989892" cy="1354424"/>
        </p:xfrm>
        <a:graphic>
          <a:graphicData uri="http://schemas.openxmlformats.org/drawingml/2006/table">
            <a:tbl>
              <a:tblPr>
                <a:noFill/>
                <a:tableStyleId>{9335A4CC-0817-4208-BB59-9AA9D3381175}</a:tableStyleId>
              </a:tblPr>
              <a:tblGrid>
                <a:gridCol w="965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20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ORIGIN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DESTINATION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FARE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465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289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3799;p82">
            <a:extLst>
              <a:ext uri="{FF2B5EF4-FFF2-40B4-BE49-F238E27FC236}">
                <a16:creationId xmlns:a16="http://schemas.microsoft.com/office/drawing/2014/main" id="{CD1ED153-516A-2ECE-5443-ED1133395FA8}"/>
              </a:ext>
            </a:extLst>
          </p:cNvPr>
          <p:cNvSpPr/>
          <p:nvPr/>
        </p:nvSpPr>
        <p:spPr>
          <a:xfrm>
            <a:off x="4110446" y="2698625"/>
            <a:ext cx="701465" cy="42620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C60A3-593D-6586-9506-70891C2F4797}"/>
              </a:ext>
            </a:extLst>
          </p:cNvPr>
          <p:cNvSpPr txBox="1"/>
          <p:nvPr/>
        </p:nvSpPr>
        <p:spPr>
          <a:xfrm>
            <a:off x="1587137" y="1231600"/>
            <a:ext cx="1521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Ticket (Before)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1CD2-F48D-C5CB-D7C0-94CC17DCFE09}"/>
              </a:ext>
            </a:extLst>
          </p:cNvPr>
          <p:cNvSpPr txBox="1"/>
          <p:nvPr/>
        </p:nvSpPr>
        <p:spPr>
          <a:xfrm>
            <a:off x="5925846" y="1611167"/>
            <a:ext cx="1521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Ticket (After)</a:t>
            </a:r>
          </a:p>
        </p:txBody>
      </p:sp>
    </p:spTree>
    <p:extLst>
      <p:ext uri="{BB962C8B-B14F-4D97-AF65-F5344CB8AC3E}">
        <p14:creationId xmlns:p14="http://schemas.microsoft.com/office/powerpoint/2010/main" val="378265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516538" y="1903080"/>
            <a:ext cx="492181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Table join &amp;</a:t>
            </a:r>
            <a:br>
              <a:rPr lang="en-US" sz="3200" dirty="0"/>
            </a:br>
            <a:r>
              <a:rPr lang="en-US" sz="3200" dirty="0"/>
              <a:t>Feature engineering</a:t>
            </a:r>
            <a:endParaRPr sz="3200"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1482868" y="1903080"/>
            <a:ext cx="11490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708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671B-4779-7318-43A0-9E4BBEA3F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Join</a:t>
            </a:r>
          </a:p>
        </p:txBody>
      </p:sp>
      <p:graphicFrame>
        <p:nvGraphicFramePr>
          <p:cNvPr id="4" name="Google Shape;1856;p60">
            <a:extLst>
              <a:ext uri="{FF2B5EF4-FFF2-40B4-BE49-F238E27FC236}">
                <a16:creationId xmlns:a16="http://schemas.microsoft.com/office/drawing/2014/main" id="{49EB3FC1-470B-9BAD-CA37-31D80B56E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376907"/>
              </p:ext>
            </p:extLst>
          </p:nvPr>
        </p:nvGraphicFramePr>
        <p:xfrm>
          <a:off x="159177" y="1457279"/>
          <a:ext cx="2724279" cy="1386750"/>
        </p:xfrm>
        <a:graphic>
          <a:graphicData uri="http://schemas.openxmlformats.org/drawingml/2006/table">
            <a:tbl>
              <a:tblPr>
                <a:noFill/>
                <a:tableStyleId>{9335A4CC-0817-4208-BB59-9AA9D3381175}</a:tableStyleId>
              </a:tblPr>
              <a:tblGrid>
                <a:gridCol w="519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954">
                  <a:extLst>
                    <a:ext uri="{9D8B030D-6E8A-4147-A177-3AD203B41FA5}">
                      <a16:colId xmlns:a16="http://schemas.microsoft.com/office/drawing/2014/main" val="1749134259"/>
                    </a:ext>
                  </a:extLst>
                </a:gridCol>
                <a:gridCol w="557954">
                  <a:extLst>
                    <a:ext uri="{9D8B030D-6E8A-4147-A177-3AD203B41FA5}">
                      <a16:colId xmlns:a16="http://schemas.microsoft.com/office/drawing/2014/main" val="3192757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ORIGIN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DESTINATION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ARR_TIME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DEP_TIME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…….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-2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346DD64-D2BE-8D44-4602-E1B83CCA8242}"/>
              </a:ext>
            </a:extLst>
          </p:cNvPr>
          <p:cNvSpPr txBox="1"/>
          <p:nvPr/>
        </p:nvSpPr>
        <p:spPr>
          <a:xfrm>
            <a:off x="1165184" y="1017725"/>
            <a:ext cx="712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Flight</a:t>
            </a:r>
          </a:p>
        </p:txBody>
      </p:sp>
      <p:sp>
        <p:nvSpPr>
          <p:cNvPr id="11" name="Google Shape;3799;p82">
            <a:extLst>
              <a:ext uri="{FF2B5EF4-FFF2-40B4-BE49-F238E27FC236}">
                <a16:creationId xmlns:a16="http://schemas.microsoft.com/office/drawing/2014/main" id="{812C1901-AD81-2455-60F1-D60557AE13A1}"/>
              </a:ext>
            </a:extLst>
          </p:cNvPr>
          <p:cNvSpPr/>
          <p:nvPr/>
        </p:nvSpPr>
        <p:spPr>
          <a:xfrm>
            <a:off x="3765491" y="2014841"/>
            <a:ext cx="701465" cy="42620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FE732-7F52-CEDA-1D45-B71B27A7688E}"/>
              </a:ext>
            </a:extLst>
          </p:cNvPr>
          <p:cNvSpPr txBox="1"/>
          <p:nvPr/>
        </p:nvSpPr>
        <p:spPr>
          <a:xfrm>
            <a:off x="3011889" y="1609590"/>
            <a:ext cx="2208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Left join Airport </a:t>
            </a:r>
            <a:r>
              <a:rPr lang="en-US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C</a:t>
            </a: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ode</a:t>
            </a:r>
          </a:p>
        </p:txBody>
      </p:sp>
      <p:graphicFrame>
        <p:nvGraphicFramePr>
          <p:cNvPr id="13" name="Google Shape;1856;p60">
            <a:extLst>
              <a:ext uri="{FF2B5EF4-FFF2-40B4-BE49-F238E27FC236}">
                <a16:creationId xmlns:a16="http://schemas.microsoft.com/office/drawing/2014/main" id="{FE92017E-6691-70A3-9F56-A902C5A10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269464"/>
              </p:ext>
            </p:extLst>
          </p:nvPr>
        </p:nvGraphicFramePr>
        <p:xfrm>
          <a:off x="5091665" y="1457279"/>
          <a:ext cx="3120519" cy="1508670"/>
        </p:xfrm>
        <a:graphic>
          <a:graphicData uri="http://schemas.openxmlformats.org/drawingml/2006/table">
            <a:tbl>
              <a:tblPr>
                <a:noFill/>
                <a:tableStyleId>{9335A4CC-0817-4208-BB59-9AA9D3381175}</a:tableStyleId>
              </a:tblPr>
              <a:tblGrid>
                <a:gridCol w="493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464">
                  <a:extLst>
                    <a:ext uri="{9D8B030D-6E8A-4147-A177-3AD203B41FA5}">
                      <a16:colId xmlns:a16="http://schemas.microsoft.com/office/drawing/2014/main" val="1749134259"/>
                    </a:ext>
                  </a:extLst>
                </a:gridCol>
                <a:gridCol w="530464">
                  <a:extLst>
                    <a:ext uri="{9D8B030D-6E8A-4147-A177-3AD203B41FA5}">
                      <a16:colId xmlns:a16="http://schemas.microsoft.com/office/drawing/2014/main" val="2009534344"/>
                    </a:ext>
                  </a:extLst>
                </a:gridCol>
                <a:gridCol w="530464">
                  <a:extLst>
                    <a:ext uri="{9D8B030D-6E8A-4147-A177-3AD203B41FA5}">
                      <a16:colId xmlns:a16="http://schemas.microsoft.com/office/drawing/2014/main" val="3192757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ORIGIN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DESTINATION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ARR_TIME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DEP_TIME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TYPE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…….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large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-2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medium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Google Shape;3799;p82">
            <a:extLst>
              <a:ext uri="{FF2B5EF4-FFF2-40B4-BE49-F238E27FC236}">
                <a16:creationId xmlns:a16="http://schemas.microsoft.com/office/drawing/2014/main" id="{923BDF5C-DCAE-9319-DFFC-AB99EE07AD76}"/>
              </a:ext>
            </a:extLst>
          </p:cNvPr>
          <p:cNvSpPr/>
          <p:nvPr/>
        </p:nvSpPr>
        <p:spPr>
          <a:xfrm>
            <a:off x="1124873" y="4048293"/>
            <a:ext cx="701465" cy="42620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B53621-03BC-CA1E-E0E3-EAA127DE8877}"/>
              </a:ext>
            </a:extLst>
          </p:cNvPr>
          <p:cNvSpPr txBox="1"/>
          <p:nvPr/>
        </p:nvSpPr>
        <p:spPr>
          <a:xfrm>
            <a:off x="674786" y="3660460"/>
            <a:ext cx="2208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Left join </a:t>
            </a:r>
            <a:r>
              <a:rPr lang="en-US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T</a:t>
            </a: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ickets</a:t>
            </a:r>
          </a:p>
        </p:txBody>
      </p:sp>
      <p:graphicFrame>
        <p:nvGraphicFramePr>
          <p:cNvPr id="16" name="Google Shape;1856;p60">
            <a:extLst>
              <a:ext uri="{FF2B5EF4-FFF2-40B4-BE49-F238E27FC236}">
                <a16:creationId xmlns:a16="http://schemas.microsoft.com/office/drawing/2014/main" id="{6231A7CA-0670-843A-0C18-787455C8D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022811"/>
              </p:ext>
            </p:extLst>
          </p:nvPr>
        </p:nvGraphicFramePr>
        <p:xfrm>
          <a:off x="2555963" y="3293958"/>
          <a:ext cx="3609708" cy="1508670"/>
        </p:xfrm>
        <a:graphic>
          <a:graphicData uri="http://schemas.openxmlformats.org/drawingml/2006/table">
            <a:tbl>
              <a:tblPr>
                <a:noFill/>
                <a:tableStyleId>{9335A4CC-0817-4208-BB59-9AA9D3381175}</a:tableStyleId>
              </a:tblPr>
              <a:tblGrid>
                <a:gridCol w="488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467">
                  <a:extLst>
                    <a:ext uri="{9D8B030D-6E8A-4147-A177-3AD203B41FA5}">
                      <a16:colId xmlns:a16="http://schemas.microsoft.com/office/drawing/2014/main" val="1749134259"/>
                    </a:ext>
                  </a:extLst>
                </a:gridCol>
                <a:gridCol w="524467">
                  <a:extLst>
                    <a:ext uri="{9D8B030D-6E8A-4147-A177-3AD203B41FA5}">
                      <a16:colId xmlns:a16="http://schemas.microsoft.com/office/drawing/2014/main" val="2009534344"/>
                    </a:ext>
                  </a:extLst>
                </a:gridCol>
                <a:gridCol w="524467">
                  <a:extLst>
                    <a:ext uri="{9D8B030D-6E8A-4147-A177-3AD203B41FA5}">
                      <a16:colId xmlns:a16="http://schemas.microsoft.com/office/drawing/2014/main" val="1224504094"/>
                    </a:ext>
                  </a:extLst>
                </a:gridCol>
                <a:gridCol w="524467">
                  <a:extLst>
                    <a:ext uri="{9D8B030D-6E8A-4147-A177-3AD203B41FA5}">
                      <a16:colId xmlns:a16="http://schemas.microsoft.com/office/drawing/2014/main" val="3192757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ORIGIN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DESTINATION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ARR_TIME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DEP_TIME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TYPE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ITIN_FARE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…….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large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465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-2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medium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289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55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D40A-D96C-185D-FF98-E20CEF93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Value for Merged data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13685D5-9F83-5788-17D2-DBE9B0BE3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"/>
          <a:stretch/>
        </p:blipFill>
        <p:spPr>
          <a:xfrm>
            <a:off x="3296103" y="1189083"/>
            <a:ext cx="2551793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22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798F-F775-329D-252D-16F528B5D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96D7D-E888-480F-723F-0E10D47BC781}"/>
              </a:ext>
            </a:extLst>
          </p:cNvPr>
          <p:cNvSpPr txBox="1"/>
          <p:nvPr/>
        </p:nvSpPr>
        <p:spPr>
          <a:xfrm>
            <a:off x="905691" y="1540698"/>
            <a:ext cx="702781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Raleway"/>
              </a:rPr>
              <a:t>Additional features we need or interested in for the following calculation and analysis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# 1. Passenger number</a:t>
            </a:r>
          </a:p>
          <a:p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# 2. Flight speed</a:t>
            </a:r>
          </a:p>
          <a:p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# 3. On-time percentage for each route</a:t>
            </a:r>
          </a:p>
          <a:p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# 4. Average arriving delayed time for each route</a:t>
            </a:r>
          </a:p>
          <a:p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# 5. Route trip indicator</a:t>
            </a:r>
          </a:p>
        </p:txBody>
      </p:sp>
    </p:spTree>
    <p:extLst>
      <p:ext uri="{BB962C8B-B14F-4D97-AF65-F5344CB8AC3E}">
        <p14:creationId xmlns:p14="http://schemas.microsoft.com/office/powerpoint/2010/main" val="2902734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E9DE-7555-2113-2AF9-719ECB16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Feature-</a:t>
            </a:r>
            <a:br>
              <a:rPr lang="en-US" dirty="0"/>
            </a:br>
            <a:r>
              <a:rPr lang="en-US" dirty="0"/>
              <a:t>			Round Trip indicator</a:t>
            </a:r>
          </a:p>
        </p:txBody>
      </p:sp>
      <p:graphicFrame>
        <p:nvGraphicFramePr>
          <p:cNvPr id="3" name="Google Shape;1856;p60">
            <a:extLst>
              <a:ext uri="{FF2B5EF4-FFF2-40B4-BE49-F238E27FC236}">
                <a16:creationId xmlns:a16="http://schemas.microsoft.com/office/drawing/2014/main" id="{B6CAD231-2F87-5291-C74C-5438757680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448476"/>
              </p:ext>
            </p:extLst>
          </p:nvPr>
        </p:nvGraphicFramePr>
        <p:xfrm>
          <a:off x="143269" y="2031625"/>
          <a:ext cx="3714628" cy="2546026"/>
        </p:xfrm>
        <a:graphic>
          <a:graphicData uri="http://schemas.openxmlformats.org/drawingml/2006/table">
            <a:tbl>
              <a:tblPr>
                <a:noFill/>
                <a:tableStyleId>{9335A4CC-0817-4208-BB59-9AA9D3381175}</a:tableStyleId>
              </a:tblPr>
              <a:tblGrid>
                <a:gridCol w="525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926">
                  <a:extLst>
                    <a:ext uri="{9D8B030D-6E8A-4147-A177-3AD203B41FA5}">
                      <a16:colId xmlns:a16="http://schemas.microsoft.com/office/drawing/2014/main" val="1749134259"/>
                    </a:ext>
                  </a:extLst>
                </a:gridCol>
                <a:gridCol w="564926">
                  <a:extLst>
                    <a:ext uri="{9D8B030D-6E8A-4147-A177-3AD203B41FA5}">
                      <a16:colId xmlns:a16="http://schemas.microsoft.com/office/drawing/2014/main" val="2009534344"/>
                    </a:ext>
                  </a:extLst>
                </a:gridCol>
                <a:gridCol w="564423">
                  <a:extLst>
                    <a:ext uri="{9D8B030D-6E8A-4147-A177-3AD203B41FA5}">
                      <a16:colId xmlns:a16="http://schemas.microsoft.com/office/drawing/2014/main" val="1224504094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192757190"/>
                    </a:ext>
                  </a:extLst>
                </a:gridCol>
              </a:tblGrid>
              <a:tr h="5667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ORIGIN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DESTINATION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ARR_TIME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DEP_TIME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TYPE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ITIN_FARE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…….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7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large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465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medium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342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94737"/>
                  </a:ext>
                </a:extLst>
              </a:tr>
              <a:tr h="494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-2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medium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289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7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large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399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20717"/>
                  </a:ext>
                </a:extLst>
              </a:tr>
            </a:tbl>
          </a:graphicData>
        </a:graphic>
      </p:graphicFrame>
      <p:sp>
        <p:nvSpPr>
          <p:cNvPr id="4" name="Google Shape;3799;p82">
            <a:extLst>
              <a:ext uri="{FF2B5EF4-FFF2-40B4-BE49-F238E27FC236}">
                <a16:creationId xmlns:a16="http://schemas.microsoft.com/office/drawing/2014/main" id="{3EFE4C1B-EDBF-890D-583C-E8349BC67DA8}"/>
              </a:ext>
            </a:extLst>
          </p:cNvPr>
          <p:cNvSpPr/>
          <p:nvPr/>
        </p:nvSpPr>
        <p:spPr>
          <a:xfrm>
            <a:off x="3890341" y="3144270"/>
            <a:ext cx="357052" cy="320735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5" name="Google Shape;1856;p60">
            <a:extLst>
              <a:ext uri="{FF2B5EF4-FFF2-40B4-BE49-F238E27FC236}">
                <a16:creationId xmlns:a16="http://schemas.microsoft.com/office/drawing/2014/main" id="{8256DB6E-B921-83C6-5CBC-847DDF45DE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943630"/>
              </p:ext>
            </p:extLst>
          </p:nvPr>
        </p:nvGraphicFramePr>
        <p:xfrm>
          <a:off x="4279838" y="2079048"/>
          <a:ext cx="4489692" cy="2423010"/>
        </p:xfrm>
        <a:graphic>
          <a:graphicData uri="http://schemas.openxmlformats.org/drawingml/2006/table">
            <a:tbl>
              <a:tblPr>
                <a:noFill/>
                <a:tableStyleId>{9335A4CC-0817-4208-BB59-9AA9D3381175}</a:tableStyleId>
              </a:tblPr>
              <a:tblGrid>
                <a:gridCol w="551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1749134259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2009534344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1224504094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414817649"/>
                    </a:ext>
                  </a:extLst>
                </a:gridCol>
                <a:gridCol w="410601">
                  <a:extLst>
                    <a:ext uri="{9D8B030D-6E8A-4147-A177-3AD203B41FA5}">
                      <a16:colId xmlns:a16="http://schemas.microsoft.com/office/drawing/2014/main" val="3192757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ORIGIN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DESTINATION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ARR_TIME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DEP_TIME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TYPE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ITIN_FARE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ROUND_ROUTE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…….</a:t>
                      </a:r>
                      <a:endParaRPr sz="900" b="1" dirty="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large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465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A-B-A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medium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342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A-B-A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94737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-2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medium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289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C-D-C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2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large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399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C-D-C</a:t>
                      </a:r>
                      <a:endParaRPr sz="11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20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87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3427055" y="1896165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 Analysis</a:t>
            </a:r>
            <a:endParaRPr sz="3200"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1522624" y="1896165"/>
            <a:ext cx="104564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087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Background</a:t>
            </a:r>
            <a:endParaRPr dirty="0"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762000" y="1392723"/>
            <a:ext cx="7734300" cy="1473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600" dirty="0"/>
              <a:t>Our client is considering </a:t>
            </a:r>
            <a:r>
              <a:rPr lang="en-US" sz="1600" b="1" dirty="0"/>
              <a:t>entering the U.S. market</a:t>
            </a:r>
            <a:r>
              <a:rPr lang="en-US" sz="1600" dirty="0"/>
              <a:t> by starting with 5 round trip routes between medium and large US airports. </a:t>
            </a:r>
          </a:p>
          <a:p>
            <a:pPr marL="0" lv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sz="1600" dirty="0"/>
          </a:p>
          <a:p>
            <a:pPr marL="0" lv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600" b="1" dirty="0"/>
              <a:t>Punctuality</a:t>
            </a:r>
            <a:r>
              <a:rPr lang="en-US" sz="1600" dirty="0"/>
              <a:t> is a big part of its brand image.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A0ED-2E97-23B7-E87F-41DBD5B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Busiest Round Trip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E0E17B-A15E-EE94-FD7F-6ED33F75BCBD}"/>
              </a:ext>
            </a:extLst>
          </p:cNvPr>
          <p:cNvSpPr txBox="1"/>
          <p:nvPr/>
        </p:nvSpPr>
        <p:spPr>
          <a:xfrm>
            <a:off x="982791" y="1017725"/>
            <a:ext cx="6846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Count number of recodes based on “ROUND_ROUTE” and ***divided by 2***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8EE4BE0-C6C2-59B5-13DD-AF1E8559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819" y="1325502"/>
            <a:ext cx="5124157" cy="37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9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5141-055B-147C-528F-8DC9C6F5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Most Profitable Round Trip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FE1E6-12DF-3350-5C4A-743B5FE51DBC}"/>
              </a:ext>
            </a:extLst>
          </p:cNvPr>
          <p:cNvSpPr txBox="1"/>
          <p:nvPr/>
        </p:nvSpPr>
        <p:spPr>
          <a:xfrm>
            <a:off x="781216" y="1060096"/>
            <a:ext cx="5108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Profit Summary: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F00B7-E7CD-5F99-B6C6-8043BC86509C}"/>
              </a:ext>
            </a:extLst>
          </p:cNvPr>
          <p:cNvSpPr txBox="1"/>
          <p:nvPr/>
        </p:nvSpPr>
        <p:spPr>
          <a:xfrm>
            <a:off x="1369422" y="1493729"/>
            <a:ext cx="67469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Raleway"/>
              </a:rPr>
              <a:t>Revenue = </a:t>
            </a:r>
            <a:r>
              <a:rPr lang="en-US" sz="1600" i="1" dirty="0">
                <a:solidFill>
                  <a:schemeClr val="dk1"/>
                </a:solidFill>
                <a:latin typeface="Raleway"/>
              </a:rPr>
              <a:t>[ticket revenue]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passenger number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 *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ticket price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           + </a:t>
            </a:r>
            <a:r>
              <a:rPr lang="en-US" sz="1600" i="1" dirty="0">
                <a:solidFill>
                  <a:schemeClr val="dk1"/>
                </a:solidFill>
                <a:latin typeface="Raleway"/>
              </a:rPr>
              <a:t>[baggage fee]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 50% *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passenger number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 * 35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endParaRPr lang="en-US" sz="1600" dirty="0">
              <a:solidFill>
                <a:schemeClr val="dk1"/>
              </a:solidFill>
              <a:latin typeface="Raleway"/>
            </a:endParaRPr>
          </a:p>
          <a:p>
            <a:r>
              <a:rPr lang="en-US" sz="1600" dirty="0">
                <a:solidFill>
                  <a:schemeClr val="dk1"/>
                </a:solidFill>
                <a:latin typeface="Raleway"/>
              </a:rPr>
              <a:t>Cost    = </a:t>
            </a:r>
            <a:r>
              <a:rPr lang="en-US" sz="1600" i="1" dirty="0">
                <a:solidFill>
                  <a:schemeClr val="dk1"/>
                </a:solidFill>
                <a:latin typeface="Raleway"/>
              </a:rPr>
              <a:t>[Fuel, Oil, Maintenance, Crew, Depreciation, Insurance, Other]</a:t>
            </a:r>
            <a:br>
              <a:rPr lang="en-US" sz="1600" i="1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         (8 + 1.18) *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distance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      + </a:t>
            </a:r>
            <a:r>
              <a:rPr lang="en-US" sz="1600" i="1" dirty="0">
                <a:solidFill>
                  <a:schemeClr val="dk1"/>
                </a:solidFill>
                <a:latin typeface="Raleway"/>
              </a:rPr>
              <a:t>[operational cost]</a:t>
            </a:r>
            <a:br>
              <a:rPr lang="en-US" sz="1600" i="1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         10000 (if it is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large airport 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else 5000)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      + </a:t>
            </a:r>
            <a:r>
              <a:rPr lang="en-US" sz="1600" i="1" dirty="0">
                <a:solidFill>
                  <a:schemeClr val="dk1"/>
                </a:solidFill>
                <a:latin typeface="Raleway"/>
              </a:rPr>
              <a:t>[delayed cost]</a:t>
            </a:r>
            <a:br>
              <a:rPr lang="en-US" sz="1600" i="1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        75 * ( 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departure delay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-15)  + 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arriving delay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-15) if either of them &gt;15 else count them as 0)</a:t>
            </a:r>
          </a:p>
        </p:txBody>
      </p:sp>
    </p:spTree>
    <p:extLst>
      <p:ext uri="{BB962C8B-B14F-4D97-AF65-F5344CB8AC3E}">
        <p14:creationId xmlns:p14="http://schemas.microsoft.com/office/powerpoint/2010/main" val="1317708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7020-6B7D-99A9-2EE7-59D91251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10 Most Profitable Round Trip-Total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A5D8764-F194-0997-6588-8490B06C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02" y="1017725"/>
            <a:ext cx="5417595" cy="399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7020-6B7D-99A9-2EE7-59D91251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10 Most Profitable Round Trip-Total</a:t>
            </a:r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129FFA7F-EB72-AEDB-A804-A61A9357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39" y="940525"/>
            <a:ext cx="6323070" cy="41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75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7020-6B7D-99A9-2EE7-59D91251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10 Most Profitable Round Trip-Average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5C5E239-BDDC-301F-95A6-EA551AB0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12" y="1218678"/>
            <a:ext cx="5237173" cy="3805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47955-EEC2-9FEE-F51D-947BAD9D59E5}"/>
              </a:ext>
            </a:extLst>
          </p:cNvPr>
          <p:cNvSpPr txBox="1"/>
          <p:nvPr/>
        </p:nvSpPr>
        <p:spPr>
          <a:xfrm>
            <a:off x="1723659" y="910901"/>
            <a:ext cx="6148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O</a:t>
            </a: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ne round trip contains two single way trip, so time profit by 2***</a:t>
            </a:r>
          </a:p>
        </p:txBody>
      </p:sp>
    </p:spTree>
    <p:extLst>
      <p:ext uri="{BB962C8B-B14F-4D97-AF65-F5344CB8AC3E}">
        <p14:creationId xmlns:p14="http://schemas.microsoft.com/office/powerpoint/2010/main" val="4219377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B3998-C97C-1D06-238A-E138F0A7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77" y="453733"/>
            <a:ext cx="8520600" cy="572700"/>
          </a:xfrm>
        </p:spPr>
        <p:txBody>
          <a:bodyPr/>
          <a:lstStyle/>
          <a:p>
            <a:r>
              <a:rPr lang="en-US" sz="2400" dirty="0"/>
              <a:t>10 Most Profitable Round Trip-Average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94CD57A3-69D1-3A2C-35FB-B1B75B38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07" y="1026433"/>
            <a:ext cx="6365203" cy="41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13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3427054" y="1896165"/>
            <a:ext cx="359257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Recommendation</a:t>
            </a:r>
            <a:endParaRPr sz="3200"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1526014" y="1896165"/>
            <a:ext cx="10376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089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EF87-3478-B5F8-3537-F20FBD92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EEAD7-D108-DB62-2A07-9AD72625558B}"/>
              </a:ext>
            </a:extLst>
          </p:cNvPr>
          <p:cNvSpPr txBox="1"/>
          <p:nvPr/>
        </p:nvSpPr>
        <p:spPr>
          <a:xfrm>
            <a:off x="1369422" y="1493729"/>
            <a:ext cx="674696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Number of flights above average (only as a prerequisite)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dk1"/>
              </a:solidFill>
              <a:latin typeface="Raleway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On-time rate 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35%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)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dk1"/>
              </a:solidFill>
              <a:latin typeface="Raleway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Average delayed time 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35%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)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dk1"/>
              </a:solidFill>
              <a:latin typeface="Raleway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Total profit 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24%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)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dk1"/>
              </a:solidFill>
              <a:latin typeface="Raleway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Flight speed 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6%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)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dk1"/>
              </a:solidFill>
              <a:latin typeface="Raleway"/>
            </a:endParaRPr>
          </a:p>
          <a:p>
            <a:pPr algn="r"/>
            <a:r>
              <a:rPr lang="en-US" i="1" dirty="0">
                <a:solidFill>
                  <a:schemeClr val="dk1"/>
                </a:solidFill>
                <a:latin typeface="Raleway"/>
              </a:rPr>
              <a:t># All metrics were normalized in [0,1] range</a:t>
            </a:r>
          </a:p>
        </p:txBody>
      </p:sp>
    </p:spTree>
    <p:extLst>
      <p:ext uri="{BB962C8B-B14F-4D97-AF65-F5344CB8AC3E}">
        <p14:creationId xmlns:p14="http://schemas.microsoft.com/office/powerpoint/2010/main" val="1841395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4924-BC4A-99A1-6CD3-C05809DB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D5364-476A-2EEA-943C-503103A9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7" y="1336258"/>
            <a:ext cx="7772400" cy="33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40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656E-96B9-31ED-8B72-B57BC3BC3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Number of Round Trips to Break Even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4B744-2929-E0BD-42B6-E4B6ECF02717}"/>
              </a:ext>
            </a:extLst>
          </p:cNvPr>
          <p:cNvSpPr txBox="1"/>
          <p:nvPr/>
        </p:nvSpPr>
        <p:spPr>
          <a:xfrm>
            <a:off x="1845579" y="910901"/>
            <a:ext cx="6148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Formula: 90000000/ [Average profit per round trip]</a:t>
            </a:r>
            <a:endParaRPr lang="en-US" sz="1400" dirty="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8B151-7829-36B9-D6DA-F2BF6213A468}"/>
              </a:ext>
            </a:extLst>
          </p:cNvPr>
          <p:cNvSpPr txBox="1"/>
          <p:nvPr/>
        </p:nvSpPr>
        <p:spPr>
          <a:xfrm>
            <a:off x="754061" y="1483601"/>
            <a:ext cx="698785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The # of round trips it takes for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JFK-LAX-JFK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 to breakeven the upfront airplane cost is: 1023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Ralew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The # of round trips it takes for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ATL-CHS-ATL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 to breakeven the upfront airplane cost is: 731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Ralew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The # of round trips it takes for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ATL-GSO-ATL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 to breakeven the upfront airplane cost is: 828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Ralew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The # of round trips it takes for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ATL-ORF-ATL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 to breakeven the upfront airplane cost is: 868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Ralew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The # of round trips it takes for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/>
              </a:rPr>
              <a:t>ANC-FAI-ANC</a:t>
            </a:r>
            <a:r>
              <a:rPr lang="en-US" sz="1600" dirty="0">
                <a:solidFill>
                  <a:schemeClr val="dk1"/>
                </a:solidFill>
                <a:latin typeface="Raleway"/>
              </a:rPr>
              <a:t> to breakeven the upfront airplane cost is: 1659</a:t>
            </a:r>
          </a:p>
        </p:txBody>
      </p:sp>
    </p:spTree>
    <p:extLst>
      <p:ext uri="{BB962C8B-B14F-4D97-AF65-F5344CB8AC3E}">
        <p14:creationId xmlns:p14="http://schemas.microsoft.com/office/powerpoint/2010/main" val="402737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6"/>
          <p:cNvSpPr/>
          <p:nvPr/>
        </p:nvSpPr>
        <p:spPr>
          <a:xfrm>
            <a:off x="4434229" y="576831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-599595" y="742031"/>
            <a:ext cx="53226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5432285" y="625226"/>
            <a:ext cx="2564028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4421378" y="5530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" name="Google Shape;893;p46">
            <a:extLst>
              <a:ext uri="{FF2B5EF4-FFF2-40B4-BE49-F238E27FC236}">
                <a16:creationId xmlns:a16="http://schemas.microsoft.com/office/drawing/2014/main" id="{E2147A2E-287B-500F-A05B-5D6D39E235EE}"/>
              </a:ext>
            </a:extLst>
          </p:cNvPr>
          <p:cNvSpPr/>
          <p:nvPr/>
        </p:nvSpPr>
        <p:spPr>
          <a:xfrm>
            <a:off x="4434229" y="1521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896;p46">
            <a:extLst>
              <a:ext uri="{FF2B5EF4-FFF2-40B4-BE49-F238E27FC236}">
                <a16:creationId xmlns:a16="http://schemas.microsoft.com/office/drawing/2014/main" id="{4F952484-665D-ED03-DF64-A4ACC471CB7D}"/>
              </a:ext>
            </a:extLst>
          </p:cNvPr>
          <p:cNvSpPr txBox="1">
            <a:spLocks/>
          </p:cNvSpPr>
          <p:nvPr/>
        </p:nvSpPr>
        <p:spPr>
          <a:xfrm>
            <a:off x="5336869" y="1479931"/>
            <a:ext cx="2564028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Table join &amp; </a:t>
            </a:r>
          </a:p>
          <a:p>
            <a:pPr marL="0" indent="0"/>
            <a:r>
              <a:rPr lang="en-US" dirty="0"/>
              <a:t>Feature engineering</a:t>
            </a:r>
          </a:p>
        </p:txBody>
      </p:sp>
      <p:sp>
        <p:nvSpPr>
          <p:cNvPr id="22" name="Google Shape;907;p46">
            <a:extLst>
              <a:ext uri="{FF2B5EF4-FFF2-40B4-BE49-F238E27FC236}">
                <a16:creationId xmlns:a16="http://schemas.microsoft.com/office/drawing/2014/main" id="{D1C28D73-384A-9C67-3F87-CA173D5354D3}"/>
              </a:ext>
            </a:extLst>
          </p:cNvPr>
          <p:cNvSpPr txBox="1">
            <a:spLocks/>
          </p:cNvSpPr>
          <p:nvPr/>
        </p:nvSpPr>
        <p:spPr>
          <a:xfrm>
            <a:off x="4434229" y="1501454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33" name="Google Shape;893;p46">
            <a:extLst>
              <a:ext uri="{FF2B5EF4-FFF2-40B4-BE49-F238E27FC236}">
                <a16:creationId xmlns:a16="http://schemas.microsoft.com/office/drawing/2014/main" id="{E3926A04-29E3-EA7D-E53A-985244E31817}"/>
              </a:ext>
            </a:extLst>
          </p:cNvPr>
          <p:cNvSpPr/>
          <p:nvPr/>
        </p:nvSpPr>
        <p:spPr>
          <a:xfrm>
            <a:off x="4439681" y="2495532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896;p46">
            <a:extLst>
              <a:ext uri="{FF2B5EF4-FFF2-40B4-BE49-F238E27FC236}">
                <a16:creationId xmlns:a16="http://schemas.microsoft.com/office/drawing/2014/main" id="{396B5AF5-46B6-B888-676E-5868A83ADFF3}"/>
              </a:ext>
            </a:extLst>
          </p:cNvPr>
          <p:cNvSpPr txBox="1">
            <a:spLocks/>
          </p:cNvSpPr>
          <p:nvPr/>
        </p:nvSpPr>
        <p:spPr>
          <a:xfrm>
            <a:off x="5336869" y="2587975"/>
            <a:ext cx="2564028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Data Analysis</a:t>
            </a:r>
          </a:p>
        </p:txBody>
      </p:sp>
      <p:sp>
        <p:nvSpPr>
          <p:cNvPr id="35" name="Google Shape;907;p46">
            <a:extLst>
              <a:ext uri="{FF2B5EF4-FFF2-40B4-BE49-F238E27FC236}">
                <a16:creationId xmlns:a16="http://schemas.microsoft.com/office/drawing/2014/main" id="{307C4420-8527-A2AA-DEB4-A9150DEFD232}"/>
              </a:ext>
            </a:extLst>
          </p:cNvPr>
          <p:cNvSpPr txBox="1">
            <a:spLocks/>
          </p:cNvSpPr>
          <p:nvPr/>
        </p:nvSpPr>
        <p:spPr>
          <a:xfrm>
            <a:off x="4421378" y="2501948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0" name="Google Shape;893;p46">
            <a:extLst>
              <a:ext uri="{FF2B5EF4-FFF2-40B4-BE49-F238E27FC236}">
                <a16:creationId xmlns:a16="http://schemas.microsoft.com/office/drawing/2014/main" id="{B89F21A5-1016-5B9E-83DA-4A88E467BAB6}"/>
              </a:ext>
            </a:extLst>
          </p:cNvPr>
          <p:cNvSpPr/>
          <p:nvPr/>
        </p:nvSpPr>
        <p:spPr>
          <a:xfrm>
            <a:off x="4449636" y="3517773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896;p46">
            <a:extLst>
              <a:ext uri="{FF2B5EF4-FFF2-40B4-BE49-F238E27FC236}">
                <a16:creationId xmlns:a16="http://schemas.microsoft.com/office/drawing/2014/main" id="{363D1249-9D64-C5DE-5B47-1AD3DD661DE8}"/>
              </a:ext>
            </a:extLst>
          </p:cNvPr>
          <p:cNvSpPr txBox="1">
            <a:spLocks/>
          </p:cNvSpPr>
          <p:nvPr/>
        </p:nvSpPr>
        <p:spPr>
          <a:xfrm>
            <a:off x="5336869" y="3642573"/>
            <a:ext cx="2564028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Recommendation</a:t>
            </a:r>
          </a:p>
        </p:txBody>
      </p:sp>
      <p:sp>
        <p:nvSpPr>
          <p:cNvPr id="42" name="Google Shape;907;p46">
            <a:extLst>
              <a:ext uri="{FF2B5EF4-FFF2-40B4-BE49-F238E27FC236}">
                <a16:creationId xmlns:a16="http://schemas.microsoft.com/office/drawing/2014/main" id="{D7D8B042-B536-84E1-A7AB-57F049569310}"/>
              </a:ext>
            </a:extLst>
          </p:cNvPr>
          <p:cNvSpPr txBox="1">
            <a:spLocks/>
          </p:cNvSpPr>
          <p:nvPr/>
        </p:nvSpPr>
        <p:spPr>
          <a:xfrm>
            <a:off x="4449636" y="3505279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04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E6CE-F0EC-01A3-A3DB-3E44AE08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KPI’s to 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1C5F9-8507-B9B4-FC1C-6B1D4C235F06}"/>
              </a:ext>
            </a:extLst>
          </p:cNvPr>
          <p:cNvSpPr txBox="1"/>
          <p:nvPr/>
        </p:nvSpPr>
        <p:spPr>
          <a:xfrm>
            <a:off x="1012372" y="1146708"/>
            <a:ext cx="510757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Short term KPI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# 1. Occupancy rate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# 2. Trend(or growth rate) of the occupancy rate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# 3. Consumer Satisfaction regarding on-time rate Scaled 1-10 (by questionnaire)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Ralewa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Raleway"/>
              </a:rPr>
              <a:t>Long term KPI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# The long term KPI is to make money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# 1. The market share</a:t>
            </a:r>
            <a:br>
              <a:rPr lang="en-US" sz="1600" dirty="0">
                <a:solidFill>
                  <a:schemeClr val="dk1"/>
                </a:solidFill>
                <a:latin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</a:rPr>
              <a:t>      # 2. Annual revenue and profit</a:t>
            </a:r>
          </a:p>
        </p:txBody>
      </p:sp>
    </p:spTree>
    <p:extLst>
      <p:ext uri="{BB962C8B-B14F-4D97-AF65-F5344CB8AC3E}">
        <p14:creationId xmlns:p14="http://schemas.microsoft.com/office/powerpoint/2010/main" val="2511634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75"/>
          <p:cNvSpPr txBox="1">
            <a:spLocks noGrp="1"/>
          </p:cNvSpPr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7C102-0EBA-C0B5-6806-8E816527E4C9}"/>
              </a:ext>
            </a:extLst>
          </p:cNvPr>
          <p:cNvSpPr/>
          <p:nvPr/>
        </p:nvSpPr>
        <p:spPr>
          <a:xfrm>
            <a:off x="4432663" y="3953691"/>
            <a:ext cx="4197531" cy="82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3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3427055" y="1896165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 Preprocessing</a:t>
            </a:r>
            <a:endParaRPr sz="3200"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1554430" y="1896165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9A47-325A-9052-6C18-A2AEAC5D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335D14-FC19-0AEE-EAE7-D0EDF41E4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51545"/>
              </p:ext>
            </p:extLst>
          </p:nvPr>
        </p:nvGraphicFramePr>
        <p:xfrm>
          <a:off x="1618257" y="1759543"/>
          <a:ext cx="1104900" cy="1800225"/>
        </p:xfrm>
        <a:graphic>
          <a:graphicData uri="http://schemas.openxmlformats.org/drawingml/2006/table">
            <a:tbl>
              <a:tblPr>
                <a:tableStyleId>{9335A4CC-0817-4208-BB59-9AA9D3381175}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63451978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Airport Codes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8188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05619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37939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ELEVATION_FT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6439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CONTINENT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24078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ISO_COUNTRY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6608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MUNICIPALITY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86145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IATA_CODE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34443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COORDINATES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20767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B69EF2-4F30-C1DE-5E12-01665F7CE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756030"/>
              </p:ext>
            </p:extLst>
          </p:nvPr>
        </p:nvGraphicFramePr>
        <p:xfrm>
          <a:off x="3587252" y="1110077"/>
          <a:ext cx="1797106" cy="3400425"/>
        </p:xfrm>
        <a:graphic>
          <a:graphicData uri="http://schemas.openxmlformats.org/drawingml/2006/table">
            <a:tbl>
              <a:tblPr>
                <a:tableStyleId>{9335A4CC-0817-4208-BB59-9AA9D3381175}</a:tableStyleId>
              </a:tblPr>
              <a:tblGrid>
                <a:gridCol w="1797106">
                  <a:extLst>
                    <a:ext uri="{9D8B030D-6E8A-4147-A177-3AD203B41FA5}">
                      <a16:colId xmlns:a16="http://schemas.microsoft.com/office/drawing/2014/main" val="424690326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Flights 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66628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FL_DATE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01828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OP_CARRIER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65954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TAIL_NUM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16185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OP_CARRIER_FL_NUM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472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ORIGIN_AIRPORT_ID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331382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ORIGIN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15788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ORIGIN_CITY_NAME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78063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</a:rPr>
                        <a:t>DEST_AIRPORT_ID</a:t>
                      </a:r>
                      <a:endParaRPr lang="en-US" sz="800" b="0" i="0" u="none" strike="noStrike" dirty="0"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50697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DESTINATION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20284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DEST_CITY_NAME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91065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DEP_DELAY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2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ARR_DELAY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92115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CANCELLED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85344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AIR_TIME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70173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DISTANCE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91782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OCCUPANCY_RATE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259772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837360-4CF5-D80F-C0C1-5504B3424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28821"/>
              </p:ext>
            </p:extLst>
          </p:nvPr>
        </p:nvGraphicFramePr>
        <p:xfrm>
          <a:off x="6143950" y="1359492"/>
          <a:ext cx="1651000" cy="2600325"/>
        </p:xfrm>
        <a:graphic>
          <a:graphicData uri="http://schemas.openxmlformats.org/drawingml/2006/table">
            <a:tbl>
              <a:tblPr>
                <a:tableStyleId>{9335A4CC-0817-4208-BB59-9AA9D3381175}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118476392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Tickets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91906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ITIN_ID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42483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YEAR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00186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QUARTER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198197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ORIGIN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6434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ORIGIN_COUNTRY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01576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ORIGIN_STATE_ABR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267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ORIGIN_STATE_NM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789151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ROUNDTRIP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84319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REPORTING_CARRIER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33041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PASSENGERS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55814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ITIN_FARE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67638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DESTINATION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0591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0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AAE2-DD81-69D3-D29A-49C18133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Out Target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CC5FE-7798-FE08-7087-CB6D08EE4C2E}"/>
              </a:ext>
            </a:extLst>
          </p:cNvPr>
          <p:cNvSpPr txBox="1"/>
          <p:nvPr/>
        </p:nvSpPr>
        <p:spPr>
          <a:xfrm>
            <a:off x="1743323" y="1410244"/>
            <a:ext cx="57865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  <a:t>1. Drop duplicates</a:t>
            </a:r>
          </a:p>
          <a:p>
            <a:b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  <a:t>2. Problem Requirements:</a:t>
            </a:r>
            <a:b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  <a:t>   # 1. Only analyze medium and large airport</a:t>
            </a:r>
            <a:b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  <a:t>   # 2. Target market is in the US</a:t>
            </a:r>
            <a:b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  <a:t>   # 3. Only analyze round trip</a:t>
            </a:r>
            <a:b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  <a:t>   # 4. Exclude canceled flights from these calculations</a:t>
            </a:r>
            <a:b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</a:br>
            <a: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  <a:t>   # 5. Each plane can accommodate up to 200 passengers</a:t>
            </a:r>
          </a:p>
          <a:p>
            <a:endParaRPr lang="en-US" sz="1600" dirty="0">
              <a:solidFill>
                <a:schemeClr val="dk1"/>
              </a:solidFill>
              <a:latin typeface="Raleway"/>
              <a:sym typeface="Raleway"/>
            </a:endParaRPr>
          </a:p>
          <a:p>
            <a:endParaRPr lang="en-US" sz="1600" dirty="0">
              <a:solidFill>
                <a:schemeClr val="dk1"/>
              </a:solidFill>
              <a:latin typeface="Raleway"/>
              <a:sym typeface="Ralew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2718F-F388-BFF4-3190-3E3EF4C554C2}"/>
              </a:ext>
            </a:extLst>
          </p:cNvPr>
          <p:cNvSpPr txBox="1"/>
          <p:nvPr/>
        </p:nvSpPr>
        <p:spPr>
          <a:xfrm>
            <a:off x="781216" y="1060096"/>
            <a:ext cx="5108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For rows: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82D9D-87D8-ADB2-6E1D-1CCC101D785D}"/>
              </a:ext>
            </a:extLst>
          </p:cNvPr>
          <p:cNvSpPr txBox="1"/>
          <p:nvPr/>
        </p:nvSpPr>
        <p:spPr>
          <a:xfrm>
            <a:off x="781216" y="3399105"/>
            <a:ext cx="5108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For columns: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5841B-FE0B-331D-BAA4-B7AAF96899BC}"/>
              </a:ext>
            </a:extLst>
          </p:cNvPr>
          <p:cNvSpPr txBox="1"/>
          <p:nvPr/>
        </p:nvSpPr>
        <p:spPr>
          <a:xfrm>
            <a:off x="1745310" y="3834153"/>
            <a:ext cx="5786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  <a:t>Select </a:t>
            </a:r>
            <a:r>
              <a:rPr lang="en-US" sz="1600" dirty="0">
                <a:solidFill>
                  <a:schemeClr val="accent2"/>
                </a:solidFill>
                <a:latin typeface="Raleway"/>
                <a:sym typeface="Raleway"/>
              </a:rPr>
              <a:t>only columns we highlighted</a:t>
            </a:r>
            <a: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  <a:t>, drop the rest of the redundant information</a:t>
            </a:r>
          </a:p>
          <a:p>
            <a:endParaRPr lang="en-US" sz="1600" dirty="0">
              <a:solidFill>
                <a:schemeClr val="dk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7757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6318-3B94-CD56-8B7E-03922F51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Unclean Data &amp; Data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9794E-286B-6ECA-EC5C-A3C08C97CEEA}"/>
              </a:ext>
            </a:extLst>
          </p:cNvPr>
          <p:cNvSpPr txBox="1"/>
          <p:nvPr/>
        </p:nvSpPr>
        <p:spPr>
          <a:xfrm>
            <a:off x="781216" y="1060096"/>
            <a:ext cx="5108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Text or symbols inside the calculation field</a:t>
            </a: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840CB-30DF-C2BB-1B81-17B1034C4AA7}"/>
              </a:ext>
            </a:extLst>
          </p:cNvPr>
          <p:cNvSpPr txBox="1"/>
          <p:nvPr/>
        </p:nvSpPr>
        <p:spPr>
          <a:xfrm>
            <a:off x="863789" y="1392188"/>
            <a:ext cx="57865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  <a:t>“$$$”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Raleway"/>
                <a:sym typeface="Raleway"/>
              </a:rPr>
              <a:t>“Hundred”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3D853-1C3B-22F7-AE71-CBFCDDA25A8A}"/>
              </a:ext>
            </a:extLst>
          </p:cNvPr>
          <p:cNvSpPr txBox="1"/>
          <p:nvPr/>
        </p:nvSpPr>
        <p:spPr>
          <a:xfrm>
            <a:off x="781216" y="2152589"/>
            <a:ext cx="5108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Data type issues: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396F311-9EB9-1386-C285-3B5642D4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89" y="3041052"/>
            <a:ext cx="3708211" cy="1191251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53A44E00-167C-7481-D174-3A914A540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" r="-1"/>
          <a:stretch/>
        </p:blipFill>
        <p:spPr>
          <a:xfrm>
            <a:off x="4911634" y="2303900"/>
            <a:ext cx="2701757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8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7F9B-2A4C-99D1-1053-CC2C82F1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&amp; Null Value</a:t>
            </a: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EB9AD28F-85BB-5E22-D9CB-6F4425ED5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"/>
          <a:stretch/>
        </p:blipFill>
        <p:spPr>
          <a:xfrm>
            <a:off x="801188" y="1891149"/>
            <a:ext cx="1437342" cy="214581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79C13CE-B495-9E6A-9196-AC6C66A8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167" y="1885224"/>
            <a:ext cx="5654221" cy="21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1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8F1-85C6-504D-AAAE-3A080881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&amp; Null Value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50ABF25-E40A-C890-6634-138FBF3C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76" y="1224393"/>
            <a:ext cx="5503169" cy="3908333"/>
          </a:xfrm>
          <a:prstGeom prst="rect">
            <a:avLst/>
          </a:prstGeom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321456AA-5733-7578-9707-CA8D39592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/>
          <a:stretch/>
        </p:blipFill>
        <p:spPr>
          <a:xfrm>
            <a:off x="6183085" y="2223407"/>
            <a:ext cx="1437342" cy="2145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6A80C-C1AC-4922-A642-6AC56C0F7588}"/>
              </a:ext>
            </a:extLst>
          </p:cNvPr>
          <p:cNvSpPr txBox="1"/>
          <p:nvPr/>
        </p:nvSpPr>
        <p:spPr>
          <a:xfrm>
            <a:off x="5658015" y="1708452"/>
            <a:ext cx="2867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Reasonable range: [25, 2000]</a:t>
            </a:r>
          </a:p>
        </p:txBody>
      </p:sp>
    </p:spTree>
    <p:extLst>
      <p:ext uri="{BB962C8B-B14F-4D97-AF65-F5344CB8AC3E}">
        <p14:creationId xmlns:p14="http://schemas.microsoft.com/office/powerpoint/2010/main" val="1415736167"/>
      </p:ext>
    </p:extLst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Macintosh PowerPoint</Application>
  <PresentationFormat>On-screen Show (16:9)</PresentationFormat>
  <Paragraphs>294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Verdana</vt:lpstr>
      <vt:lpstr>Fredoka One</vt:lpstr>
      <vt:lpstr>Raleway</vt:lpstr>
      <vt:lpstr>Arial</vt:lpstr>
      <vt:lpstr>Retato Slideshow by Slidesgo</vt:lpstr>
      <vt:lpstr>Promising Round trips in the U.S.</vt:lpstr>
      <vt:lpstr>Project Background</vt:lpstr>
      <vt:lpstr>Table of contents</vt:lpstr>
      <vt:lpstr>Data Preprocessing</vt:lpstr>
      <vt:lpstr>Dataset Overview</vt:lpstr>
      <vt:lpstr>Filter Out Target Data </vt:lpstr>
      <vt:lpstr>Unclean Data &amp; Data Type</vt:lpstr>
      <vt:lpstr>Outlier &amp; Null Value</vt:lpstr>
      <vt:lpstr>Outlier &amp; Null Value</vt:lpstr>
      <vt:lpstr>Outlier &amp; Null Value</vt:lpstr>
      <vt:lpstr>Outlier &amp; Null Value</vt:lpstr>
      <vt:lpstr>Outlier &amp; Null Value</vt:lpstr>
      <vt:lpstr>Aggregate Ticket Price</vt:lpstr>
      <vt:lpstr>Table join &amp; Feature engineering</vt:lpstr>
      <vt:lpstr>Table Join</vt:lpstr>
      <vt:lpstr>Null Value for Merged data</vt:lpstr>
      <vt:lpstr>Feature Engineering</vt:lpstr>
      <vt:lpstr>Most Important Feature-    Round Trip indicator</vt:lpstr>
      <vt:lpstr>Data Analysis</vt:lpstr>
      <vt:lpstr>10 Busiest Round Trip</vt:lpstr>
      <vt:lpstr>10 Most Profitable Round Trip</vt:lpstr>
      <vt:lpstr>10 Most Profitable Round Trip-Total</vt:lpstr>
      <vt:lpstr>10 Most Profitable Round Trip-Total</vt:lpstr>
      <vt:lpstr>10 Most Profitable Round Trip-Average</vt:lpstr>
      <vt:lpstr>10 Most Profitable Round Trip-Average</vt:lpstr>
      <vt:lpstr>Recommendation</vt:lpstr>
      <vt:lpstr>Score Metrics</vt:lpstr>
      <vt:lpstr>Result</vt:lpstr>
      <vt:lpstr>Number of Round Trips to Break Even</vt:lpstr>
      <vt:lpstr>Future KPI’s to Track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Promising Round trips in the U.S.</dc:title>
  <cp:lastModifiedBy>Wu, Keming</cp:lastModifiedBy>
  <cp:revision>1</cp:revision>
  <dcterms:modified xsi:type="dcterms:W3CDTF">2022-08-28T01:19:01Z</dcterms:modified>
</cp:coreProperties>
</file>